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28"/>
  </p:notesMasterIdLst>
  <p:sldIdLst>
    <p:sldId id="284" r:id="rId2"/>
    <p:sldId id="298" r:id="rId3"/>
    <p:sldId id="329" r:id="rId4"/>
    <p:sldId id="363" r:id="rId5"/>
    <p:sldId id="364" r:id="rId6"/>
    <p:sldId id="365" r:id="rId7"/>
    <p:sldId id="366" r:id="rId8"/>
    <p:sldId id="299" r:id="rId9"/>
    <p:sldId id="367" r:id="rId10"/>
    <p:sldId id="330" r:id="rId11"/>
    <p:sldId id="369" r:id="rId12"/>
    <p:sldId id="319" r:id="rId13"/>
    <p:sldId id="305" r:id="rId14"/>
    <p:sldId id="372" r:id="rId15"/>
    <p:sldId id="371" r:id="rId16"/>
    <p:sldId id="370" r:id="rId17"/>
    <p:sldId id="313" r:id="rId18"/>
    <p:sldId id="337" r:id="rId19"/>
    <p:sldId id="300" r:id="rId20"/>
    <p:sldId id="303" r:id="rId21"/>
    <p:sldId id="321" r:id="rId22"/>
    <p:sldId id="340" r:id="rId23"/>
    <p:sldId id="323" r:id="rId24"/>
    <p:sldId id="362" r:id="rId25"/>
    <p:sldId id="326" r:id="rId26"/>
    <p:sldId id="325" r:id="rId27"/>
  </p:sldIdLst>
  <p:sldSz cx="9144000" cy="5143500" type="screen16x9"/>
  <p:notesSz cx="6858000" cy="9144000"/>
  <p:embeddedFontLst>
    <p:embeddedFont>
      <p:font typeface="Arial Black" panose="020B0A04020102020204" pitchFamily="34" charset="0"/>
      <p:bold r:id="rId29"/>
    </p:embeddedFont>
    <p:embeddedFont>
      <p:font typeface="Merriweather" panose="020B0604020202020204" charset="0"/>
      <p:regular r:id="rId30"/>
      <p:bold r:id="rId31"/>
      <p:italic r:id="rId32"/>
      <p:boldItalic r:id="rId33"/>
    </p:embeddedFont>
    <p:embeddedFont>
      <p:font typeface="Open Sans"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FD27A8-725B-4156-B996-B8B590C918A0}">
  <a:tblStyle styleId="{02FD27A8-725B-4156-B996-B8B590C918A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autoAdjust="0"/>
  </p:normalViewPr>
  <p:slideViewPr>
    <p:cSldViewPr>
      <p:cViewPr varScale="1">
        <p:scale>
          <a:sx n="106" d="100"/>
          <a:sy n="106" d="100"/>
        </p:scale>
        <p:origin x="954" y="78"/>
      </p:cViewPr>
      <p:guideLst>
        <p:guide orient="horz" pos="1620"/>
        <p:guide pos="2880"/>
      </p:guideLst>
    </p:cSldViewPr>
  </p:slideViewPr>
  <p:outlineViewPr>
    <p:cViewPr>
      <p:scale>
        <a:sx n="33" d="100"/>
        <a:sy n="33" d="100"/>
      </p:scale>
      <p:origin x="0" y="809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213904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0"/>
            <a:ext cx="3044100" cy="5143500"/>
          </a:xfrm>
          <a:prstGeom prst="rect">
            <a:avLst/>
          </a:prstGeom>
          <a:solidFill>
            <a:schemeClr val="accent1"/>
          </a:solidFill>
          <a:ln>
            <a:solidFill>
              <a:schemeClr val="bg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679325" y="2935950"/>
            <a:ext cx="4903800" cy="1159800"/>
          </a:xfrm>
          <a:prstGeom prst="rect">
            <a:avLst/>
          </a:prstGeom>
        </p:spPr>
        <p:txBody>
          <a:bodyPr spcFirstLastPara="1" wrap="square" lIns="91425" tIns="91425" rIns="91425" bIns="91425" anchor="ctr" anchorCtr="0">
            <a:noAutofit/>
          </a:bodyPr>
          <a:lstStyle>
            <a:lvl1pPr lvl="0">
              <a:spcBef>
                <a:spcPts val="0"/>
              </a:spcBef>
              <a:spcAft>
                <a:spcPts val="0"/>
              </a:spcAft>
              <a:buClr>
                <a:srgbClr val="FFFFFF"/>
              </a:buClr>
              <a:buSzPts val="3600"/>
              <a:buNone/>
              <a:defRPr sz="3600">
                <a:solidFill>
                  <a:schemeClr val="tx1"/>
                </a:solidFill>
                <a:latin typeface="+mj-lt"/>
              </a:defRPr>
            </a:lvl1pPr>
            <a:lvl2pPr lvl="1">
              <a:spcBef>
                <a:spcPts val="0"/>
              </a:spcBef>
              <a:spcAft>
                <a:spcPts val="0"/>
              </a:spcAft>
              <a:buClr>
                <a:srgbClr val="FFFFFF"/>
              </a:buClr>
              <a:buSzPts val="3600"/>
              <a:buNone/>
              <a:defRPr sz="3600">
                <a:solidFill>
                  <a:srgbClr val="FFFFFF"/>
                </a:solidFill>
              </a:defRPr>
            </a:lvl2pPr>
            <a:lvl3pPr lvl="2">
              <a:spcBef>
                <a:spcPts val="0"/>
              </a:spcBef>
              <a:spcAft>
                <a:spcPts val="0"/>
              </a:spcAft>
              <a:buClr>
                <a:srgbClr val="FFFFFF"/>
              </a:buClr>
              <a:buSzPts val="3600"/>
              <a:buNone/>
              <a:defRPr sz="3600">
                <a:solidFill>
                  <a:srgbClr val="FFFFFF"/>
                </a:solidFill>
              </a:defRPr>
            </a:lvl3pPr>
            <a:lvl4pPr lvl="3">
              <a:spcBef>
                <a:spcPts val="0"/>
              </a:spcBef>
              <a:spcAft>
                <a:spcPts val="0"/>
              </a:spcAft>
              <a:buClr>
                <a:srgbClr val="FFFFFF"/>
              </a:buClr>
              <a:buSzPts val="3600"/>
              <a:buNone/>
              <a:defRPr sz="3600">
                <a:solidFill>
                  <a:srgbClr val="FFFFFF"/>
                </a:solidFill>
              </a:defRPr>
            </a:lvl4pPr>
            <a:lvl5pPr lvl="4">
              <a:spcBef>
                <a:spcPts val="0"/>
              </a:spcBef>
              <a:spcAft>
                <a:spcPts val="0"/>
              </a:spcAft>
              <a:buClr>
                <a:srgbClr val="FFFFFF"/>
              </a:buClr>
              <a:buSzPts val="3600"/>
              <a:buNone/>
              <a:defRPr sz="3600">
                <a:solidFill>
                  <a:srgbClr val="FFFFFF"/>
                </a:solidFill>
              </a:defRPr>
            </a:lvl5pPr>
            <a:lvl6pPr lvl="5">
              <a:spcBef>
                <a:spcPts val="0"/>
              </a:spcBef>
              <a:spcAft>
                <a:spcPts val="0"/>
              </a:spcAft>
              <a:buClr>
                <a:srgbClr val="FFFFFF"/>
              </a:buClr>
              <a:buSzPts val="3600"/>
              <a:buNone/>
              <a:defRPr sz="3600">
                <a:solidFill>
                  <a:srgbClr val="FFFFFF"/>
                </a:solidFill>
              </a:defRPr>
            </a:lvl6pPr>
            <a:lvl7pPr lvl="6">
              <a:spcBef>
                <a:spcPts val="0"/>
              </a:spcBef>
              <a:spcAft>
                <a:spcPts val="0"/>
              </a:spcAft>
              <a:buClr>
                <a:srgbClr val="FFFFFF"/>
              </a:buClr>
              <a:buSzPts val="3600"/>
              <a:buNone/>
              <a:defRPr sz="3600">
                <a:solidFill>
                  <a:srgbClr val="FFFFFF"/>
                </a:solidFill>
              </a:defRPr>
            </a:lvl7pPr>
            <a:lvl8pPr lvl="7">
              <a:spcBef>
                <a:spcPts val="0"/>
              </a:spcBef>
              <a:spcAft>
                <a:spcPts val="0"/>
              </a:spcAft>
              <a:buClr>
                <a:srgbClr val="FFFFFF"/>
              </a:buClr>
              <a:buSzPts val="3600"/>
              <a:buNone/>
              <a:defRPr sz="3600">
                <a:solidFill>
                  <a:srgbClr val="FFFFFF"/>
                </a:solidFill>
              </a:defRPr>
            </a:lvl8pPr>
            <a:lvl9pPr lvl="8">
              <a:spcBef>
                <a:spcPts val="0"/>
              </a:spcBef>
              <a:spcAft>
                <a:spcPts val="0"/>
              </a:spcAft>
              <a:buClr>
                <a:srgbClr val="FFFFFF"/>
              </a:buClr>
              <a:buSzPts val="3600"/>
              <a:buNone/>
              <a:defRPr sz="3600">
                <a:solidFill>
                  <a:srgbClr val="FFFFFF"/>
                </a:solidFill>
              </a:defRPr>
            </a:lvl9pPr>
          </a:lstStyle>
          <a:p>
            <a:endParaRPr dirty="0"/>
          </a:p>
        </p:txBody>
      </p:sp>
      <p:sp>
        <p:nvSpPr>
          <p:cNvPr id="14" name="Google Shape;14;p2"/>
          <p:cNvSpPr/>
          <p:nvPr/>
        </p:nvSpPr>
        <p:spPr>
          <a:xfrm>
            <a:off x="1747200" y="2787000"/>
            <a:ext cx="1296900" cy="1296900"/>
          </a:xfrm>
          <a:prstGeom prst="rect">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58;p8"/>
          <p:cNvSpPr/>
          <p:nvPr userDrawn="1"/>
        </p:nvSpPr>
        <p:spPr>
          <a:xfrm flipH="1">
            <a:off x="3044100" y="0"/>
            <a:ext cx="6099900" cy="5143500"/>
          </a:xfrm>
          <a:prstGeom prst="rect">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hird - 2 columns left">
  <p:cSld name="TITLE_AND_TWO_COLUMNS_2">
    <p:spTree>
      <p:nvGrpSpPr>
        <p:cNvPr id="1" name="Shape 56"/>
        <p:cNvGrpSpPr/>
        <p:nvPr/>
      </p:nvGrpSpPr>
      <p:grpSpPr>
        <a:xfrm>
          <a:off x="0" y="0"/>
          <a:ext cx="0" cy="0"/>
          <a:chOff x="0" y="0"/>
          <a:chExt cx="0" cy="0"/>
        </a:xfrm>
      </p:grpSpPr>
      <p:sp>
        <p:nvSpPr>
          <p:cNvPr id="57" name="Google Shape;57;p8"/>
          <p:cNvSpPr/>
          <p:nvPr/>
        </p:nvSpPr>
        <p:spPr>
          <a:xfrm flipH="1">
            <a:off x="6099775" y="0"/>
            <a:ext cx="3044100" cy="5143500"/>
          </a:xfrm>
          <a:prstGeom prst="rect">
            <a:avLst/>
          </a:prstGeom>
          <a:solidFill>
            <a:schemeClr val="bg2">
              <a:alpha val="861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flipH="1">
            <a:off x="0" y="0"/>
            <a:ext cx="6099900" cy="5143500"/>
          </a:xfrm>
          <a:prstGeom prst="rect">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8"/>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a:solidFill>
                  <a:srgbClr val="FF0000"/>
                </a:solidFill>
                <a:latin typeface="+mj-l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dirty="0"/>
          </a:p>
        </p:txBody>
      </p:sp>
      <p:sp>
        <p:nvSpPr>
          <p:cNvPr id="61" name="Google Shape;61;p8"/>
          <p:cNvSpPr txBox="1">
            <a:spLocks noGrp="1"/>
          </p:cNvSpPr>
          <p:nvPr>
            <p:ph type="body" idx="1"/>
          </p:nvPr>
        </p:nvSpPr>
        <p:spPr>
          <a:xfrm>
            <a:off x="434331" y="1614875"/>
            <a:ext cx="2532900" cy="31587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ClrTx/>
              <a:buSzPts val="1400"/>
              <a:buChar char="▫"/>
              <a:defRPr sz="1400">
                <a:solidFill>
                  <a:schemeClr val="tx1"/>
                </a:solidFill>
                <a:latin typeface="+mn-lt"/>
              </a:defRPr>
            </a:lvl1pPr>
            <a:lvl2pPr marL="914400" lvl="1" indent="-317500" rtl="0">
              <a:spcBef>
                <a:spcPts val="0"/>
              </a:spcBef>
              <a:spcAft>
                <a:spcPts val="0"/>
              </a:spcAft>
              <a:buClr>
                <a:srgbClr val="FFFFFF"/>
              </a:buClr>
              <a:buSzPts val="1400"/>
              <a:buChar char="▪"/>
              <a:defRPr sz="1400">
                <a:solidFill>
                  <a:srgbClr val="FFFFFF"/>
                </a:solidFill>
              </a:defRPr>
            </a:lvl2pPr>
            <a:lvl3pPr marL="1371600" lvl="2" indent="-317500" rtl="0">
              <a:spcBef>
                <a:spcPts val="0"/>
              </a:spcBef>
              <a:spcAft>
                <a:spcPts val="0"/>
              </a:spcAft>
              <a:buClr>
                <a:srgbClr val="FFFFFF"/>
              </a:buClr>
              <a:buSzPts val="1400"/>
              <a:buChar char="▫"/>
              <a:defRPr sz="1400">
                <a:solidFill>
                  <a:srgbClr val="FFFFFF"/>
                </a:solidFill>
              </a:defRPr>
            </a:lvl3pPr>
            <a:lvl4pPr marL="1828800" lvl="3" indent="-317500" rtl="0">
              <a:spcBef>
                <a:spcPts val="0"/>
              </a:spcBef>
              <a:spcAft>
                <a:spcPts val="0"/>
              </a:spcAft>
              <a:buClr>
                <a:srgbClr val="FFFFFF"/>
              </a:buClr>
              <a:buSzPts val="1400"/>
              <a:buChar char="▪"/>
              <a:defRPr sz="1400">
                <a:solidFill>
                  <a:srgbClr val="FFFFFF"/>
                </a:solidFill>
              </a:defRPr>
            </a:lvl4pPr>
            <a:lvl5pPr marL="2286000" lvl="4" indent="-317500" rtl="0">
              <a:spcBef>
                <a:spcPts val="0"/>
              </a:spcBef>
              <a:spcAft>
                <a:spcPts val="0"/>
              </a:spcAft>
              <a:buClr>
                <a:srgbClr val="FFFFFF"/>
              </a:buClr>
              <a:buSzPts val="1400"/>
              <a:buChar char="▫"/>
              <a:defRPr sz="1400">
                <a:solidFill>
                  <a:srgbClr val="FFFFFF"/>
                </a:solidFill>
              </a:defRPr>
            </a:lvl5pPr>
            <a:lvl6pPr marL="2743200" lvl="5" indent="-317500" rtl="0">
              <a:spcBef>
                <a:spcPts val="0"/>
              </a:spcBef>
              <a:spcAft>
                <a:spcPts val="0"/>
              </a:spcAft>
              <a:buClr>
                <a:srgbClr val="FFFFFF"/>
              </a:buClr>
              <a:buSzPts val="1400"/>
              <a:buChar char="▪"/>
              <a:defRPr sz="1400">
                <a:solidFill>
                  <a:srgbClr val="FFFFFF"/>
                </a:solidFill>
              </a:defRPr>
            </a:lvl6pPr>
            <a:lvl7pPr marL="3200400" lvl="6" indent="-317500" rtl="0">
              <a:spcBef>
                <a:spcPts val="0"/>
              </a:spcBef>
              <a:spcAft>
                <a:spcPts val="0"/>
              </a:spcAft>
              <a:buClr>
                <a:srgbClr val="FFFFFF"/>
              </a:buClr>
              <a:buSzPts val="1400"/>
              <a:buChar char="▫"/>
              <a:defRPr sz="1400">
                <a:solidFill>
                  <a:srgbClr val="FFFFFF"/>
                </a:solidFill>
              </a:defRPr>
            </a:lvl7pPr>
            <a:lvl8pPr marL="3657600" lvl="7" indent="-317500" rtl="0">
              <a:spcBef>
                <a:spcPts val="0"/>
              </a:spcBef>
              <a:spcAft>
                <a:spcPts val="0"/>
              </a:spcAft>
              <a:buClr>
                <a:srgbClr val="FFFFFF"/>
              </a:buClr>
              <a:buSzPts val="1400"/>
              <a:buChar char="▪"/>
              <a:defRPr sz="1400">
                <a:solidFill>
                  <a:srgbClr val="FFFFFF"/>
                </a:solidFill>
              </a:defRPr>
            </a:lvl8pPr>
            <a:lvl9pPr marL="4114800" lvl="8" indent="-317500" rtl="0">
              <a:spcBef>
                <a:spcPts val="0"/>
              </a:spcBef>
              <a:spcAft>
                <a:spcPts val="0"/>
              </a:spcAft>
              <a:buClr>
                <a:srgbClr val="FFFFFF"/>
              </a:buClr>
              <a:buSzPts val="1400"/>
              <a:buChar char="▫"/>
              <a:defRPr sz="1400">
                <a:solidFill>
                  <a:srgbClr val="FFFFFF"/>
                </a:solidFill>
              </a:defRPr>
            </a:lvl9pPr>
          </a:lstStyle>
          <a:p>
            <a:endParaRPr dirty="0"/>
          </a:p>
        </p:txBody>
      </p:sp>
      <p:sp>
        <p:nvSpPr>
          <p:cNvPr id="62" name="Google Shape;62;p8"/>
          <p:cNvSpPr txBox="1">
            <a:spLocks noGrp="1"/>
          </p:cNvSpPr>
          <p:nvPr>
            <p:ph type="body" idx="2"/>
          </p:nvPr>
        </p:nvSpPr>
        <p:spPr>
          <a:xfrm>
            <a:off x="3120084" y="1614875"/>
            <a:ext cx="2532900" cy="31587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ClrTx/>
              <a:buSzPts val="1400"/>
              <a:buChar char="▫"/>
              <a:defRPr sz="1400">
                <a:solidFill>
                  <a:schemeClr val="tx1"/>
                </a:solidFill>
                <a:latin typeface="+mn-lt"/>
              </a:defRPr>
            </a:lvl1pPr>
            <a:lvl2pPr marL="914400" lvl="1" indent="-317500" rtl="0">
              <a:spcBef>
                <a:spcPts val="0"/>
              </a:spcBef>
              <a:spcAft>
                <a:spcPts val="0"/>
              </a:spcAft>
              <a:buClr>
                <a:srgbClr val="FFFFFF"/>
              </a:buClr>
              <a:buSzPts val="1400"/>
              <a:buChar char="▪"/>
              <a:defRPr sz="1400">
                <a:solidFill>
                  <a:srgbClr val="FFFFFF"/>
                </a:solidFill>
              </a:defRPr>
            </a:lvl2pPr>
            <a:lvl3pPr marL="1371600" lvl="2" indent="-317500" rtl="0">
              <a:spcBef>
                <a:spcPts val="0"/>
              </a:spcBef>
              <a:spcAft>
                <a:spcPts val="0"/>
              </a:spcAft>
              <a:buClr>
                <a:srgbClr val="FFFFFF"/>
              </a:buClr>
              <a:buSzPts val="1400"/>
              <a:buChar char="▫"/>
              <a:defRPr sz="1400">
                <a:solidFill>
                  <a:srgbClr val="FFFFFF"/>
                </a:solidFill>
              </a:defRPr>
            </a:lvl3pPr>
            <a:lvl4pPr marL="1828800" lvl="3" indent="-317500" rtl="0">
              <a:spcBef>
                <a:spcPts val="0"/>
              </a:spcBef>
              <a:spcAft>
                <a:spcPts val="0"/>
              </a:spcAft>
              <a:buClr>
                <a:srgbClr val="FFFFFF"/>
              </a:buClr>
              <a:buSzPts val="1400"/>
              <a:buChar char="▪"/>
              <a:defRPr sz="1400">
                <a:solidFill>
                  <a:srgbClr val="FFFFFF"/>
                </a:solidFill>
              </a:defRPr>
            </a:lvl4pPr>
            <a:lvl5pPr marL="2286000" lvl="4" indent="-317500" rtl="0">
              <a:spcBef>
                <a:spcPts val="0"/>
              </a:spcBef>
              <a:spcAft>
                <a:spcPts val="0"/>
              </a:spcAft>
              <a:buClr>
                <a:srgbClr val="FFFFFF"/>
              </a:buClr>
              <a:buSzPts val="1400"/>
              <a:buChar char="▫"/>
              <a:defRPr sz="1400">
                <a:solidFill>
                  <a:srgbClr val="FFFFFF"/>
                </a:solidFill>
              </a:defRPr>
            </a:lvl5pPr>
            <a:lvl6pPr marL="2743200" lvl="5" indent="-317500" rtl="0">
              <a:spcBef>
                <a:spcPts val="0"/>
              </a:spcBef>
              <a:spcAft>
                <a:spcPts val="0"/>
              </a:spcAft>
              <a:buClr>
                <a:srgbClr val="FFFFFF"/>
              </a:buClr>
              <a:buSzPts val="1400"/>
              <a:buChar char="▪"/>
              <a:defRPr sz="1400">
                <a:solidFill>
                  <a:srgbClr val="FFFFFF"/>
                </a:solidFill>
              </a:defRPr>
            </a:lvl6pPr>
            <a:lvl7pPr marL="3200400" lvl="6" indent="-317500" rtl="0">
              <a:spcBef>
                <a:spcPts val="0"/>
              </a:spcBef>
              <a:spcAft>
                <a:spcPts val="0"/>
              </a:spcAft>
              <a:buClr>
                <a:srgbClr val="FFFFFF"/>
              </a:buClr>
              <a:buSzPts val="1400"/>
              <a:buChar char="▫"/>
              <a:defRPr sz="1400">
                <a:solidFill>
                  <a:srgbClr val="FFFFFF"/>
                </a:solidFill>
              </a:defRPr>
            </a:lvl7pPr>
            <a:lvl8pPr marL="3657600" lvl="7" indent="-317500" rtl="0">
              <a:spcBef>
                <a:spcPts val="0"/>
              </a:spcBef>
              <a:spcAft>
                <a:spcPts val="0"/>
              </a:spcAft>
              <a:buClr>
                <a:srgbClr val="FFFFFF"/>
              </a:buClr>
              <a:buSzPts val="1400"/>
              <a:buChar char="▪"/>
              <a:defRPr sz="1400">
                <a:solidFill>
                  <a:srgbClr val="FFFFFF"/>
                </a:solidFill>
              </a:defRPr>
            </a:lvl8pPr>
            <a:lvl9pPr marL="4114800" lvl="8" indent="-317500" rtl="0">
              <a:spcBef>
                <a:spcPts val="0"/>
              </a:spcBef>
              <a:spcAft>
                <a:spcPts val="0"/>
              </a:spcAft>
              <a:buClr>
                <a:srgbClr val="FFFFFF"/>
              </a:buClr>
              <a:buSzPts val="1400"/>
              <a:buChar char="▫"/>
              <a:defRPr sz="1400">
                <a:solidFill>
                  <a:srgbClr val="FFFFFF"/>
                </a:solidFill>
              </a:defRPr>
            </a:lvl9pPr>
          </a:lstStyle>
          <a:p>
            <a:endParaRPr dirty="0"/>
          </a:p>
        </p:txBody>
      </p:sp>
      <p:cxnSp>
        <p:nvCxnSpPr>
          <p:cNvPr id="64" name="Google Shape;64;p8"/>
          <p:cNvCxnSpPr/>
          <p:nvPr/>
        </p:nvCxnSpPr>
        <p:spPr>
          <a:xfrm>
            <a:off x="545293" y="1519975"/>
            <a:ext cx="452400" cy="0"/>
          </a:xfrm>
          <a:prstGeom prst="straightConnector1">
            <a:avLst/>
          </a:prstGeom>
          <a:noFill/>
          <a:ln w="28575" cap="flat" cmpd="sng">
            <a:solidFill>
              <a:srgbClr val="294667"/>
            </a:solidFill>
            <a:prstDash val="solid"/>
            <a:round/>
            <a:headEnd type="none" w="med" len="med"/>
            <a:tailEnd type="none" w="med" len="med"/>
          </a:ln>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6117" y="4248150"/>
            <a:ext cx="1676401" cy="121920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53400" y="4489230"/>
            <a:ext cx="800038" cy="4655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dark)" type="blank">
  <p:cSld name="BLANK">
    <p:spTree>
      <p:nvGrpSpPr>
        <p:cNvPr id="1" name="Shape 85"/>
        <p:cNvGrpSpPr/>
        <p:nvPr/>
      </p:nvGrpSpPr>
      <p:grpSpPr>
        <a:xfrm>
          <a:off x="0" y="0"/>
          <a:ext cx="0" cy="0"/>
          <a:chOff x="0" y="0"/>
          <a:chExt cx="0" cy="0"/>
        </a:xfrm>
      </p:grpSpPr>
      <p:sp>
        <p:nvSpPr>
          <p:cNvPr id="86" name="Google Shape;86;p12"/>
          <p:cNvSpPr/>
          <p:nvPr/>
        </p:nvSpPr>
        <p:spPr>
          <a:xfrm>
            <a:off x="100" y="-5800"/>
            <a:ext cx="9144000" cy="5149500"/>
          </a:xfrm>
          <a:prstGeom prst="rect">
            <a:avLst/>
          </a:prstGeom>
          <a:solidFill>
            <a:schemeClr val="bg2">
              <a:alpha val="861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2"/>
          <p:cNvSpPr/>
          <p:nvPr/>
        </p:nvSpPr>
        <p:spPr>
          <a:xfrm>
            <a:off x="0" y="-5925"/>
            <a:ext cx="9144000" cy="5149500"/>
          </a:xfrm>
          <a:prstGeom prst="frame">
            <a:avLst>
              <a:gd name="adj1" fmla="val 5041"/>
            </a:avLst>
          </a:prstGeom>
          <a:solidFill>
            <a:schemeClr val="accent3">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dark)" type="blank" preserve="1">
  <p:cSld name="1_Blank (dark)">
    <p:spTree>
      <p:nvGrpSpPr>
        <p:cNvPr id="1" name="Shape 85"/>
        <p:cNvGrpSpPr/>
        <p:nvPr/>
      </p:nvGrpSpPr>
      <p:grpSpPr>
        <a:xfrm>
          <a:off x="0" y="0"/>
          <a:ext cx="0" cy="0"/>
          <a:chOff x="0" y="0"/>
          <a:chExt cx="0" cy="0"/>
        </a:xfrm>
      </p:grpSpPr>
      <p:sp>
        <p:nvSpPr>
          <p:cNvPr id="86" name="Google Shape;86;p12"/>
          <p:cNvSpPr/>
          <p:nvPr/>
        </p:nvSpPr>
        <p:spPr>
          <a:xfrm>
            <a:off x="100" y="-5800"/>
            <a:ext cx="9144000" cy="5149500"/>
          </a:xfrm>
          <a:prstGeom prst="rect">
            <a:avLst/>
          </a:prstGeom>
          <a:solidFill>
            <a:schemeClr val="tx2">
              <a:alpha val="861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2"/>
          <p:cNvSpPr/>
          <p:nvPr/>
        </p:nvSpPr>
        <p:spPr>
          <a:xfrm>
            <a:off x="0" y="-5925"/>
            <a:ext cx="9144000" cy="5149500"/>
          </a:xfrm>
          <a:prstGeom prst="frame">
            <a:avLst>
              <a:gd name="adj1" fmla="val 5041"/>
            </a:avLst>
          </a:prstGeom>
          <a:solidFill>
            <a:schemeClr val="bg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48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1pPr>
            <a:lvl2pPr lvl="1">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2pPr>
            <a:lvl3pPr lvl="2">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3pPr>
            <a:lvl4pPr lvl="3">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4pPr>
            <a:lvl5pPr lvl="4">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5pPr>
            <a:lvl6pPr lvl="5">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6pPr>
            <a:lvl7pPr lvl="6">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7pPr>
            <a:lvl8pPr lvl="7">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8pPr>
            <a:lvl9pPr lvl="8">
              <a:spcBef>
                <a:spcPts val="0"/>
              </a:spcBef>
              <a:spcAft>
                <a:spcPts val="0"/>
              </a:spcAft>
              <a:buClr>
                <a:srgbClr val="294667"/>
              </a:buClr>
              <a:buSzPts val="1400"/>
              <a:buFont typeface="Merriweather"/>
              <a:buNone/>
              <a:defRPr b="1">
                <a:solidFill>
                  <a:srgbClr val="294667"/>
                </a:solidFill>
                <a:latin typeface="Merriweather"/>
                <a:ea typeface="Merriweather"/>
                <a:cs typeface="Merriweather"/>
                <a:sym typeface="Merriweather"/>
              </a:defRPr>
            </a:lvl9pPr>
          </a:lstStyle>
          <a:p>
            <a:endParaRPr dirty="0"/>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lvl="0" indent="-342900">
              <a:spcBef>
                <a:spcPts val="60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1pPr>
            <a:lvl2pPr marL="914400" lvl="1"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2pPr>
            <a:lvl3pPr marL="1371600" lvl="2"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3pPr>
            <a:lvl4pPr marL="1828800" lvl="3"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4pPr>
            <a:lvl5pPr marL="2286000" lvl="4"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5pPr>
            <a:lvl6pPr marL="2743200" lvl="5"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6pPr>
            <a:lvl7pPr marL="3200400" lvl="6"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7pPr>
            <a:lvl8pPr marL="3657600" lvl="7"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8pPr>
            <a:lvl9pPr marL="4114800" lvl="8" indent="-342900">
              <a:spcBef>
                <a:spcPts val="0"/>
              </a:spcBef>
              <a:spcAft>
                <a:spcPts val="0"/>
              </a:spcAft>
              <a:buClr>
                <a:srgbClr val="FFA800"/>
              </a:buClr>
              <a:buSzPts val="1800"/>
              <a:buFont typeface="Open Sans"/>
              <a:buChar char="▫"/>
              <a:defRPr sz="1800">
                <a:solidFill>
                  <a:srgbClr val="021028"/>
                </a:solidFill>
                <a:latin typeface="Open Sans"/>
                <a:ea typeface="Open Sans"/>
                <a:cs typeface="Open Sans"/>
                <a:sym typeface="Open Sans"/>
              </a:defRPr>
            </a:lvl9pPr>
          </a:lstStyle>
          <a:p>
            <a:endParaRPr dirty="0"/>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lvl="0" algn="r">
              <a:buNone/>
              <a:defRPr sz="1300" b="1">
                <a:solidFill>
                  <a:srgbClr val="021028"/>
                </a:solidFill>
                <a:latin typeface="Open Sans"/>
                <a:ea typeface="Open Sans"/>
                <a:cs typeface="Open Sans"/>
                <a:sym typeface="Open Sans"/>
              </a:defRPr>
            </a:lvl1pPr>
            <a:lvl2pPr lvl="1" algn="r">
              <a:buNone/>
              <a:defRPr sz="1300" b="1">
                <a:solidFill>
                  <a:srgbClr val="021028"/>
                </a:solidFill>
                <a:latin typeface="Open Sans"/>
                <a:ea typeface="Open Sans"/>
                <a:cs typeface="Open Sans"/>
                <a:sym typeface="Open Sans"/>
              </a:defRPr>
            </a:lvl2pPr>
            <a:lvl3pPr lvl="2" algn="r">
              <a:buNone/>
              <a:defRPr sz="1300" b="1">
                <a:solidFill>
                  <a:srgbClr val="021028"/>
                </a:solidFill>
                <a:latin typeface="Open Sans"/>
                <a:ea typeface="Open Sans"/>
                <a:cs typeface="Open Sans"/>
                <a:sym typeface="Open Sans"/>
              </a:defRPr>
            </a:lvl3pPr>
            <a:lvl4pPr lvl="3" algn="r">
              <a:buNone/>
              <a:defRPr sz="1300" b="1">
                <a:solidFill>
                  <a:srgbClr val="021028"/>
                </a:solidFill>
                <a:latin typeface="Open Sans"/>
                <a:ea typeface="Open Sans"/>
                <a:cs typeface="Open Sans"/>
                <a:sym typeface="Open Sans"/>
              </a:defRPr>
            </a:lvl4pPr>
            <a:lvl5pPr lvl="4" algn="r">
              <a:buNone/>
              <a:defRPr sz="1300" b="1">
                <a:solidFill>
                  <a:srgbClr val="021028"/>
                </a:solidFill>
                <a:latin typeface="Open Sans"/>
                <a:ea typeface="Open Sans"/>
                <a:cs typeface="Open Sans"/>
                <a:sym typeface="Open Sans"/>
              </a:defRPr>
            </a:lvl5pPr>
            <a:lvl6pPr lvl="5" algn="r">
              <a:buNone/>
              <a:defRPr sz="1300" b="1">
                <a:solidFill>
                  <a:srgbClr val="021028"/>
                </a:solidFill>
                <a:latin typeface="Open Sans"/>
                <a:ea typeface="Open Sans"/>
                <a:cs typeface="Open Sans"/>
                <a:sym typeface="Open Sans"/>
              </a:defRPr>
            </a:lvl6pPr>
            <a:lvl7pPr lvl="6" algn="r">
              <a:buNone/>
              <a:defRPr sz="1300" b="1">
                <a:solidFill>
                  <a:srgbClr val="021028"/>
                </a:solidFill>
                <a:latin typeface="Open Sans"/>
                <a:ea typeface="Open Sans"/>
                <a:cs typeface="Open Sans"/>
                <a:sym typeface="Open Sans"/>
              </a:defRPr>
            </a:lvl7pPr>
            <a:lvl8pPr lvl="7" algn="r">
              <a:buNone/>
              <a:defRPr sz="1300" b="1">
                <a:solidFill>
                  <a:srgbClr val="021028"/>
                </a:solidFill>
                <a:latin typeface="Open Sans"/>
                <a:ea typeface="Open Sans"/>
                <a:cs typeface="Open Sans"/>
                <a:sym typeface="Open Sans"/>
              </a:defRPr>
            </a:lvl8pPr>
            <a:lvl9pPr lvl="8" algn="r">
              <a:buNone/>
              <a:defRPr sz="1300" b="1">
                <a:solidFill>
                  <a:srgbClr val="021028"/>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 id="2147483658" r:id="rId3"/>
    <p:sldLayoutId id="2147483662"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Tx/>
        <a:buFont typeface="Wingdings" panose="05000000000000000000" pitchFamily="2" charset="2"/>
        <a:buChar char="§"/>
        <a:defRPr sz="1400" b="0" i="0" u="none" strike="noStrike" cap="none">
          <a:solidFill>
            <a:schemeClr val="tx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ts val="4400"/>
              </a:lnSpc>
            </a:pPr>
            <a:r>
              <a:rPr lang="en-US" sz="4400" dirty="0">
                <a:solidFill>
                  <a:schemeClr val="tx1"/>
                </a:solidFill>
              </a:rPr>
              <a:t>Working on Working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952750"/>
            <a:ext cx="982738" cy="990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3615" y="133350"/>
            <a:ext cx="1470385" cy="862013"/>
          </a:xfrm>
          <a:prstGeom prst="rect">
            <a:avLst/>
          </a:prstGeom>
        </p:spPr>
      </p:pic>
    </p:spTree>
    <p:extLst>
      <p:ext uri="{BB962C8B-B14F-4D97-AF65-F5344CB8AC3E}">
        <p14:creationId xmlns:p14="http://schemas.microsoft.com/office/powerpoint/2010/main" val="264120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0383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True Colors Explained</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4173269"/>
            <a:ext cx="914400" cy="532081"/>
          </a:xfrm>
          <a:prstGeom prst="rect">
            <a:avLst/>
          </a:prstGeom>
        </p:spPr>
      </p:pic>
    </p:spTree>
    <p:extLst>
      <p:ext uri="{BB962C8B-B14F-4D97-AF65-F5344CB8AC3E}">
        <p14:creationId xmlns:p14="http://schemas.microsoft.com/office/powerpoint/2010/main" val="268242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0774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u="sng" dirty="0">
                <a:solidFill>
                  <a:schemeClr val="bg1"/>
                </a:solidFill>
                <a:latin typeface="+mj-lt"/>
              </a:rPr>
              <a:t>Collaboration</a:t>
            </a:r>
            <a:r>
              <a:rPr lang="en-US" sz="4200" b="1" dirty="0">
                <a:solidFill>
                  <a:schemeClr val="bg1"/>
                </a:solidFill>
                <a:latin typeface="+mj-lt"/>
              </a:rPr>
              <a:t>: Cooperative arrangement in which two</a:t>
            </a:r>
          </a:p>
          <a:p>
            <a:pPr algn="ctr">
              <a:lnSpc>
                <a:spcPts val="4400"/>
              </a:lnSpc>
            </a:pPr>
            <a:r>
              <a:rPr lang="en-US" sz="4200" b="1" dirty="0">
                <a:solidFill>
                  <a:schemeClr val="bg1"/>
                </a:solidFill>
                <a:latin typeface="+mj-lt"/>
              </a:rPr>
              <a:t>or more parties work jointly toward a common goal.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03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4173269"/>
            <a:ext cx="914400" cy="532081"/>
          </a:xfrm>
          <a:prstGeom prst="rect">
            <a:avLst/>
          </a:prstGeom>
        </p:spPr>
      </p:pic>
      <p:sp>
        <p:nvSpPr>
          <p:cNvPr id="6" name="Title 1"/>
          <p:cNvSpPr txBox="1">
            <a:spLocks/>
          </p:cNvSpPr>
          <p:nvPr/>
        </p:nvSpPr>
        <p:spPr>
          <a:xfrm>
            <a:off x="304800" y="4538805"/>
            <a:ext cx="3124199" cy="6046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b="1" u="sng" dirty="0">
                <a:solidFill>
                  <a:schemeClr val="bg1"/>
                </a:solidFill>
                <a:latin typeface="+mn-lt"/>
              </a:rPr>
              <a:t>Source</a:t>
            </a:r>
            <a:r>
              <a:rPr lang="en-US" sz="600" b="1" dirty="0">
                <a:solidFill>
                  <a:schemeClr val="bg1"/>
                </a:solidFill>
                <a:latin typeface="+mn-lt"/>
              </a:rPr>
              <a:t>:</a:t>
            </a:r>
          </a:p>
          <a:p>
            <a:pPr>
              <a:lnSpc>
                <a:spcPts val="800"/>
              </a:lnSpc>
            </a:pPr>
            <a:r>
              <a:rPr lang="en-US" sz="600" b="1" i="1" dirty="0">
                <a:solidFill>
                  <a:schemeClr val="bg1"/>
                </a:solidFill>
                <a:latin typeface="+mn-lt"/>
              </a:rPr>
              <a:t>http://www.businessdictionary.com/definition/collaboration.html</a:t>
            </a:r>
          </a:p>
        </p:txBody>
      </p:sp>
    </p:spTree>
    <p:extLst>
      <p:ext uri="{BB962C8B-B14F-4D97-AF65-F5344CB8AC3E}">
        <p14:creationId xmlns:p14="http://schemas.microsoft.com/office/powerpoint/2010/main" val="379584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7335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What’s collaboration</a:t>
            </a:r>
          </a:p>
          <a:p>
            <a:pPr algn="ctr">
              <a:lnSpc>
                <a:spcPts val="4400"/>
              </a:lnSpc>
            </a:pPr>
            <a:r>
              <a:rPr lang="en-US" sz="4200" b="1" dirty="0">
                <a:solidFill>
                  <a:schemeClr val="bg1"/>
                </a:solidFill>
                <a:latin typeface="+mj-lt"/>
              </a:rPr>
              <a:t>in your own words?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2694027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endParaRPr lang="en-US" sz="1800" dirty="0"/>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When working with a group, differences are inevitable. Others will have different thoughts, styles, and methods.</a:t>
            </a:r>
          </a:p>
          <a:p>
            <a:pPr lvl="0"/>
            <a:r>
              <a:rPr lang="en-US" sz="1200" dirty="0"/>
              <a:t>Differences are a good thing!</a:t>
            </a:r>
          </a:p>
          <a:p>
            <a:r>
              <a:rPr lang="en-US" sz="1200" dirty="0"/>
              <a:t>By understanding others, differences can be leveraged within a group and can make a team stronger.</a:t>
            </a:r>
            <a:endParaRPr sz="1200" b="1" dirty="0">
              <a:solidFill>
                <a:schemeClr val="tx1"/>
              </a:solidFill>
              <a:latin typeface="+mn-lt"/>
            </a:endParaRPr>
          </a:p>
        </p:txBody>
      </p:sp>
    </p:spTree>
    <p:extLst>
      <p:ext uri="{BB962C8B-B14F-4D97-AF65-F5344CB8AC3E}">
        <p14:creationId xmlns:p14="http://schemas.microsoft.com/office/powerpoint/2010/main" val="393055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endParaRPr lang="en-US" sz="1800" dirty="0"/>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Before you can understand others, you must first know what you bring to the table.</a:t>
            </a:r>
          </a:p>
          <a:p>
            <a:r>
              <a:rPr lang="en-US" sz="1200" dirty="0"/>
              <a:t>What are your strengths and weaknesses? Give examples where you saw these in action.</a:t>
            </a:r>
            <a:endParaRPr sz="1200" b="1" dirty="0">
              <a:solidFill>
                <a:schemeClr val="tx1"/>
              </a:solidFill>
              <a:latin typeface="+mn-lt"/>
            </a:endParaRPr>
          </a:p>
        </p:txBody>
      </p:sp>
    </p:spTree>
    <p:extLst>
      <p:ext uri="{BB962C8B-B14F-4D97-AF65-F5344CB8AC3E}">
        <p14:creationId xmlns:p14="http://schemas.microsoft.com/office/powerpoint/2010/main" val="1018507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9918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Communication with Colors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1549408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7335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Discuss:</a:t>
            </a:r>
          </a:p>
          <a:p>
            <a:pPr algn="ctr"/>
            <a:r>
              <a:rPr lang="en-US" sz="1800" b="1" dirty="0">
                <a:solidFill>
                  <a:schemeClr val="bg1"/>
                </a:solidFill>
                <a:latin typeface="+mj-lt"/>
              </a:rPr>
              <a:t> What is one strength and one weakness your color brings to the table?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4039834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Why is collaboration in</a:t>
            </a:r>
            <a:br>
              <a:rPr lang="en-US" sz="1800" dirty="0"/>
            </a:br>
            <a:r>
              <a:rPr lang="en-US" sz="1800" dirty="0"/>
              <a:t>the workplace important?</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Promotes self-examination</a:t>
            </a:r>
          </a:p>
          <a:p>
            <a:pPr lvl="0"/>
            <a:r>
              <a:rPr lang="en-US" sz="1200" dirty="0"/>
              <a:t>Aids problem solving</a:t>
            </a:r>
          </a:p>
          <a:p>
            <a:pPr lvl="0"/>
            <a:r>
              <a:rPr lang="en-US" sz="1200" dirty="0"/>
              <a:t>Employees can learn from one another</a:t>
            </a:r>
          </a:p>
          <a:p>
            <a:pPr lvl="0"/>
            <a:r>
              <a:rPr lang="en-US" sz="1200" dirty="0"/>
              <a:t>Increased efficiency </a:t>
            </a:r>
          </a:p>
          <a:p>
            <a:r>
              <a:rPr lang="en-US" sz="1200" dirty="0"/>
              <a:t>More likely to have an even workload</a:t>
            </a:r>
            <a:endParaRPr lang="en-US" sz="1200" dirty="0">
              <a:solidFill>
                <a:schemeClr val="tx1"/>
              </a:solidFill>
              <a:latin typeface="+mn-lt"/>
            </a:endParaRPr>
          </a:p>
        </p:txBody>
      </p:sp>
      <p:sp>
        <p:nvSpPr>
          <p:cNvPr id="5" name="Title 1"/>
          <p:cNvSpPr txBox="1">
            <a:spLocks/>
          </p:cNvSpPr>
          <p:nvPr/>
        </p:nvSpPr>
        <p:spPr>
          <a:xfrm>
            <a:off x="304800" y="4615005"/>
            <a:ext cx="5638800" cy="52849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800"/>
              </a:lnSpc>
            </a:pPr>
            <a:r>
              <a:rPr lang="en-US" sz="600" b="1" u="sng" dirty="0">
                <a:solidFill>
                  <a:schemeClr val="tx1"/>
                </a:solidFill>
                <a:latin typeface="+mn-lt"/>
              </a:rPr>
              <a:t>Source</a:t>
            </a:r>
            <a:endParaRPr lang="en-US" sz="600" b="1" dirty="0">
              <a:solidFill>
                <a:schemeClr val="tx1"/>
              </a:solidFill>
              <a:latin typeface="+mn-lt"/>
            </a:endParaRPr>
          </a:p>
          <a:p>
            <a:pPr>
              <a:lnSpc>
                <a:spcPts val="800"/>
              </a:lnSpc>
            </a:pPr>
            <a:r>
              <a:rPr lang="en-US" sz="600" b="1" i="1" dirty="0">
                <a:solidFill>
                  <a:schemeClr val="tx1"/>
                </a:solidFill>
                <a:latin typeface="+mn-lt"/>
              </a:rPr>
              <a:t>https://www.nutcache.com/blog/the-importance-of-collaboration-in-the-workplace/#iLightbox[gallery26884]/0</a:t>
            </a:r>
          </a:p>
        </p:txBody>
      </p:sp>
      <p:grpSp>
        <p:nvGrpSpPr>
          <p:cNvPr id="6" name="Google Shape;533;p40"/>
          <p:cNvGrpSpPr/>
          <p:nvPr/>
        </p:nvGrpSpPr>
        <p:grpSpPr>
          <a:xfrm>
            <a:off x="3581400" y="900981"/>
            <a:ext cx="457200" cy="375369"/>
            <a:chOff x="2599525" y="3688600"/>
            <a:chExt cx="428675" cy="351950"/>
          </a:xfrm>
        </p:grpSpPr>
        <p:sp>
          <p:nvSpPr>
            <p:cNvPr id="7" name="Google Shape;534;p40"/>
            <p:cNvSpPr/>
            <p:nvPr/>
          </p:nvSpPr>
          <p:spPr>
            <a:xfrm>
              <a:off x="2599525" y="3688600"/>
              <a:ext cx="428675" cy="168675"/>
            </a:xfrm>
            <a:custGeom>
              <a:avLst/>
              <a:gdLst/>
              <a:ahLst/>
              <a:cxnLst/>
              <a:rect l="l" t="t" r="r" b="b"/>
              <a:pathLst>
                <a:path w="17147" h="6747" fill="none" extrusionOk="0">
                  <a:moveTo>
                    <a:pt x="16660" y="1876"/>
                  </a:moveTo>
                  <a:lnTo>
                    <a:pt x="11594" y="1876"/>
                  </a:lnTo>
                  <a:lnTo>
                    <a:pt x="11594" y="1462"/>
                  </a:lnTo>
                  <a:lnTo>
                    <a:pt x="11594" y="1462"/>
                  </a:lnTo>
                  <a:lnTo>
                    <a:pt x="11594" y="1316"/>
                  </a:lnTo>
                  <a:lnTo>
                    <a:pt x="11569" y="1170"/>
                  </a:lnTo>
                  <a:lnTo>
                    <a:pt x="11472" y="902"/>
                  </a:lnTo>
                  <a:lnTo>
                    <a:pt x="11350" y="658"/>
                  </a:lnTo>
                  <a:lnTo>
                    <a:pt x="11155" y="439"/>
                  </a:lnTo>
                  <a:lnTo>
                    <a:pt x="10961" y="268"/>
                  </a:lnTo>
                  <a:lnTo>
                    <a:pt x="10693" y="122"/>
                  </a:lnTo>
                  <a:lnTo>
                    <a:pt x="10425" y="49"/>
                  </a:lnTo>
                  <a:lnTo>
                    <a:pt x="10279" y="25"/>
                  </a:lnTo>
                  <a:lnTo>
                    <a:pt x="10133" y="1"/>
                  </a:lnTo>
                  <a:lnTo>
                    <a:pt x="7015" y="1"/>
                  </a:lnTo>
                  <a:lnTo>
                    <a:pt x="7015" y="1"/>
                  </a:lnTo>
                  <a:lnTo>
                    <a:pt x="6869" y="25"/>
                  </a:lnTo>
                  <a:lnTo>
                    <a:pt x="6723" y="49"/>
                  </a:lnTo>
                  <a:lnTo>
                    <a:pt x="6455" y="122"/>
                  </a:lnTo>
                  <a:lnTo>
                    <a:pt x="6187" y="268"/>
                  </a:lnTo>
                  <a:lnTo>
                    <a:pt x="5992" y="439"/>
                  </a:lnTo>
                  <a:lnTo>
                    <a:pt x="5797" y="658"/>
                  </a:lnTo>
                  <a:lnTo>
                    <a:pt x="5676" y="902"/>
                  </a:lnTo>
                  <a:lnTo>
                    <a:pt x="5578" y="1170"/>
                  </a:lnTo>
                  <a:lnTo>
                    <a:pt x="5554" y="1316"/>
                  </a:lnTo>
                  <a:lnTo>
                    <a:pt x="5554" y="1462"/>
                  </a:lnTo>
                  <a:lnTo>
                    <a:pt x="5554" y="1876"/>
                  </a:lnTo>
                  <a:lnTo>
                    <a:pt x="488" y="1876"/>
                  </a:lnTo>
                  <a:lnTo>
                    <a:pt x="488" y="1876"/>
                  </a:lnTo>
                  <a:lnTo>
                    <a:pt x="391" y="1876"/>
                  </a:lnTo>
                  <a:lnTo>
                    <a:pt x="293" y="1900"/>
                  </a:lnTo>
                  <a:lnTo>
                    <a:pt x="220" y="1949"/>
                  </a:lnTo>
                  <a:lnTo>
                    <a:pt x="147" y="2022"/>
                  </a:lnTo>
                  <a:lnTo>
                    <a:pt x="74" y="2071"/>
                  </a:lnTo>
                  <a:lnTo>
                    <a:pt x="50" y="2168"/>
                  </a:lnTo>
                  <a:lnTo>
                    <a:pt x="1" y="2266"/>
                  </a:lnTo>
                  <a:lnTo>
                    <a:pt x="1" y="2363"/>
                  </a:lnTo>
                  <a:lnTo>
                    <a:pt x="1" y="5773"/>
                  </a:lnTo>
                  <a:lnTo>
                    <a:pt x="1" y="5773"/>
                  </a:lnTo>
                  <a:lnTo>
                    <a:pt x="25" y="5967"/>
                  </a:lnTo>
                  <a:lnTo>
                    <a:pt x="74" y="6138"/>
                  </a:lnTo>
                  <a:lnTo>
                    <a:pt x="171" y="6308"/>
                  </a:lnTo>
                  <a:lnTo>
                    <a:pt x="293" y="6455"/>
                  </a:lnTo>
                  <a:lnTo>
                    <a:pt x="439" y="6576"/>
                  </a:lnTo>
                  <a:lnTo>
                    <a:pt x="585" y="6674"/>
                  </a:lnTo>
                  <a:lnTo>
                    <a:pt x="780" y="6722"/>
                  </a:lnTo>
                  <a:lnTo>
                    <a:pt x="975" y="6747"/>
                  </a:lnTo>
                  <a:lnTo>
                    <a:pt x="7721" y="6747"/>
                  </a:lnTo>
                  <a:lnTo>
                    <a:pt x="7721" y="6138"/>
                  </a:lnTo>
                  <a:lnTo>
                    <a:pt x="7721" y="6138"/>
                  </a:lnTo>
                  <a:lnTo>
                    <a:pt x="7746" y="6041"/>
                  </a:lnTo>
                  <a:lnTo>
                    <a:pt x="7770" y="5967"/>
                  </a:lnTo>
                  <a:lnTo>
                    <a:pt x="7819" y="5870"/>
                  </a:lnTo>
                  <a:lnTo>
                    <a:pt x="7868" y="5797"/>
                  </a:lnTo>
                  <a:lnTo>
                    <a:pt x="7941" y="5748"/>
                  </a:lnTo>
                  <a:lnTo>
                    <a:pt x="8038" y="5700"/>
                  </a:lnTo>
                  <a:lnTo>
                    <a:pt x="8111" y="5675"/>
                  </a:lnTo>
                  <a:lnTo>
                    <a:pt x="8209" y="5651"/>
                  </a:lnTo>
                  <a:lnTo>
                    <a:pt x="8939" y="5651"/>
                  </a:lnTo>
                  <a:lnTo>
                    <a:pt x="8939" y="5651"/>
                  </a:lnTo>
                  <a:lnTo>
                    <a:pt x="9037" y="5675"/>
                  </a:lnTo>
                  <a:lnTo>
                    <a:pt x="9110" y="5700"/>
                  </a:lnTo>
                  <a:lnTo>
                    <a:pt x="9207" y="5748"/>
                  </a:lnTo>
                  <a:lnTo>
                    <a:pt x="9280" y="5797"/>
                  </a:lnTo>
                  <a:lnTo>
                    <a:pt x="9329" y="5870"/>
                  </a:lnTo>
                  <a:lnTo>
                    <a:pt x="9378" y="5967"/>
                  </a:lnTo>
                  <a:lnTo>
                    <a:pt x="9402" y="6041"/>
                  </a:lnTo>
                  <a:lnTo>
                    <a:pt x="9426" y="6138"/>
                  </a:lnTo>
                  <a:lnTo>
                    <a:pt x="9426" y="6747"/>
                  </a:lnTo>
                  <a:lnTo>
                    <a:pt x="16173" y="6747"/>
                  </a:lnTo>
                  <a:lnTo>
                    <a:pt x="16173" y="6747"/>
                  </a:lnTo>
                  <a:lnTo>
                    <a:pt x="16367" y="6722"/>
                  </a:lnTo>
                  <a:lnTo>
                    <a:pt x="16562" y="6674"/>
                  </a:lnTo>
                  <a:lnTo>
                    <a:pt x="16708" y="6576"/>
                  </a:lnTo>
                  <a:lnTo>
                    <a:pt x="16855" y="6455"/>
                  </a:lnTo>
                  <a:lnTo>
                    <a:pt x="16976" y="6308"/>
                  </a:lnTo>
                  <a:lnTo>
                    <a:pt x="17074" y="6138"/>
                  </a:lnTo>
                  <a:lnTo>
                    <a:pt x="17122" y="5967"/>
                  </a:lnTo>
                  <a:lnTo>
                    <a:pt x="17147" y="5773"/>
                  </a:lnTo>
                  <a:lnTo>
                    <a:pt x="17147" y="2363"/>
                  </a:lnTo>
                  <a:lnTo>
                    <a:pt x="17147" y="2363"/>
                  </a:lnTo>
                  <a:lnTo>
                    <a:pt x="17147" y="2266"/>
                  </a:lnTo>
                  <a:lnTo>
                    <a:pt x="17098" y="2168"/>
                  </a:lnTo>
                  <a:lnTo>
                    <a:pt x="17074" y="2071"/>
                  </a:lnTo>
                  <a:lnTo>
                    <a:pt x="17001" y="2022"/>
                  </a:lnTo>
                  <a:lnTo>
                    <a:pt x="16928" y="1949"/>
                  </a:lnTo>
                  <a:lnTo>
                    <a:pt x="16855" y="1900"/>
                  </a:lnTo>
                  <a:lnTo>
                    <a:pt x="16757" y="1876"/>
                  </a:lnTo>
                  <a:lnTo>
                    <a:pt x="16660" y="1876"/>
                  </a:lnTo>
                  <a:lnTo>
                    <a:pt x="16660" y="1876"/>
                  </a:lnTo>
                  <a:close/>
                  <a:moveTo>
                    <a:pt x="10620" y="1876"/>
                  </a:moveTo>
                  <a:lnTo>
                    <a:pt x="6528" y="1876"/>
                  </a:lnTo>
                  <a:lnTo>
                    <a:pt x="6528" y="1462"/>
                  </a:lnTo>
                  <a:lnTo>
                    <a:pt x="6528" y="1462"/>
                  </a:lnTo>
                  <a:lnTo>
                    <a:pt x="6528" y="1364"/>
                  </a:lnTo>
                  <a:lnTo>
                    <a:pt x="6577" y="1291"/>
                  </a:lnTo>
                  <a:lnTo>
                    <a:pt x="6601" y="1194"/>
                  </a:lnTo>
                  <a:lnTo>
                    <a:pt x="6674" y="1121"/>
                  </a:lnTo>
                  <a:lnTo>
                    <a:pt x="6747" y="1072"/>
                  </a:lnTo>
                  <a:lnTo>
                    <a:pt x="6820" y="1023"/>
                  </a:lnTo>
                  <a:lnTo>
                    <a:pt x="6918" y="999"/>
                  </a:lnTo>
                  <a:lnTo>
                    <a:pt x="7015" y="975"/>
                  </a:lnTo>
                  <a:lnTo>
                    <a:pt x="10133" y="975"/>
                  </a:lnTo>
                  <a:lnTo>
                    <a:pt x="10133" y="975"/>
                  </a:lnTo>
                  <a:lnTo>
                    <a:pt x="10230" y="999"/>
                  </a:lnTo>
                  <a:lnTo>
                    <a:pt x="10327" y="1023"/>
                  </a:lnTo>
                  <a:lnTo>
                    <a:pt x="10400" y="1072"/>
                  </a:lnTo>
                  <a:lnTo>
                    <a:pt x="10474" y="1121"/>
                  </a:lnTo>
                  <a:lnTo>
                    <a:pt x="10547" y="1194"/>
                  </a:lnTo>
                  <a:lnTo>
                    <a:pt x="10571" y="1291"/>
                  </a:lnTo>
                  <a:lnTo>
                    <a:pt x="10620" y="1364"/>
                  </a:lnTo>
                  <a:lnTo>
                    <a:pt x="10620" y="1462"/>
                  </a:lnTo>
                  <a:lnTo>
                    <a:pt x="10620" y="1876"/>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535;p40"/>
            <p:cNvSpPr/>
            <p:nvPr/>
          </p:nvSpPr>
          <p:spPr>
            <a:xfrm>
              <a:off x="2792550" y="3862125"/>
              <a:ext cx="42650" cy="23775"/>
            </a:xfrm>
            <a:custGeom>
              <a:avLst/>
              <a:gdLst/>
              <a:ahLst/>
              <a:cxnLst/>
              <a:rect l="l" t="t" r="r" b="b"/>
              <a:pathLst>
                <a:path w="1706" h="951" fill="none" extrusionOk="0">
                  <a:moveTo>
                    <a:pt x="1705" y="1"/>
                  </a:moveTo>
                  <a:lnTo>
                    <a:pt x="1705" y="463"/>
                  </a:lnTo>
                  <a:lnTo>
                    <a:pt x="1705" y="463"/>
                  </a:lnTo>
                  <a:lnTo>
                    <a:pt x="1681" y="561"/>
                  </a:lnTo>
                  <a:lnTo>
                    <a:pt x="1657" y="658"/>
                  </a:lnTo>
                  <a:lnTo>
                    <a:pt x="1608" y="756"/>
                  </a:lnTo>
                  <a:lnTo>
                    <a:pt x="1559" y="804"/>
                  </a:lnTo>
                  <a:lnTo>
                    <a:pt x="1486" y="877"/>
                  </a:lnTo>
                  <a:lnTo>
                    <a:pt x="1389" y="926"/>
                  </a:lnTo>
                  <a:lnTo>
                    <a:pt x="1316" y="951"/>
                  </a:lnTo>
                  <a:lnTo>
                    <a:pt x="1218" y="951"/>
                  </a:lnTo>
                  <a:lnTo>
                    <a:pt x="488" y="951"/>
                  </a:lnTo>
                  <a:lnTo>
                    <a:pt x="488" y="951"/>
                  </a:lnTo>
                  <a:lnTo>
                    <a:pt x="390" y="951"/>
                  </a:lnTo>
                  <a:lnTo>
                    <a:pt x="317" y="926"/>
                  </a:lnTo>
                  <a:lnTo>
                    <a:pt x="220" y="877"/>
                  </a:lnTo>
                  <a:lnTo>
                    <a:pt x="147" y="804"/>
                  </a:lnTo>
                  <a:lnTo>
                    <a:pt x="98" y="756"/>
                  </a:lnTo>
                  <a:lnTo>
                    <a:pt x="49" y="658"/>
                  </a:lnTo>
                  <a:lnTo>
                    <a:pt x="25" y="561"/>
                  </a:lnTo>
                  <a:lnTo>
                    <a:pt x="0" y="463"/>
                  </a:lnTo>
                  <a:lnTo>
                    <a:pt x="0"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536;p40"/>
            <p:cNvSpPr/>
            <p:nvPr/>
          </p:nvSpPr>
          <p:spPr>
            <a:xfrm>
              <a:off x="2599525" y="3852375"/>
              <a:ext cx="428675" cy="188175"/>
            </a:xfrm>
            <a:custGeom>
              <a:avLst/>
              <a:gdLst/>
              <a:ahLst/>
              <a:cxnLst/>
              <a:rect l="l" t="t" r="r" b="b"/>
              <a:pathLst>
                <a:path w="17147" h="7527" fill="none" extrusionOk="0">
                  <a:moveTo>
                    <a:pt x="1" y="1"/>
                  </a:moveTo>
                  <a:lnTo>
                    <a:pt x="1" y="7040"/>
                  </a:lnTo>
                  <a:lnTo>
                    <a:pt x="1" y="7040"/>
                  </a:lnTo>
                  <a:lnTo>
                    <a:pt x="1" y="7137"/>
                  </a:lnTo>
                  <a:lnTo>
                    <a:pt x="50" y="7210"/>
                  </a:lnTo>
                  <a:lnTo>
                    <a:pt x="74" y="7307"/>
                  </a:lnTo>
                  <a:lnTo>
                    <a:pt x="147" y="7381"/>
                  </a:lnTo>
                  <a:lnTo>
                    <a:pt x="220" y="7429"/>
                  </a:lnTo>
                  <a:lnTo>
                    <a:pt x="293" y="7478"/>
                  </a:lnTo>
                  <a:lnTo>
                    <a:pt x="391" y="7502"/>
                  </a:lnTo>
                  <a:lnTo>
                    <a:pt x="488" y="7527"/>
                  </a:lnTo>
                  <a:lnTo>
                    <a:pt x="16660" y="7527"/>
                  </a:lnTo>
                  <a:lnTo>
                    <a:pt x="16660" y="7527"/>
                  </a:lnTo>
                  <a:lnTo>
                    <a:pt x="16757" y="7502"/>
                  </a:lnTo>
                  <a:lnTo>
                    <a:pt x="16855" y="7478"/>
                  </a:lnTo>
                  <a:lnTo>
                    <a:pt x="16928" y="7429"/>
                  </a:lnTo>
                  <a:lnTo>
                    <a:pt x="17001" y="7381"/>
                  </a:lnTo>
                  <a:lnTo>
                    <a:pt x="17074" y="7307"/>
                  </a:lnTo>
                  <a:lnTo>
                    <a:pt x="17098" y="7210"/>
                  </a:lnTo>
                  <a:lnTo>
                    <a:pt x="17147" y="7137"/>
                  </a:lnTo>
                  <a:lnTo>
                    <a:pt x="17147" y="7040"/>
                  </a:lnTo>
                  <a:lnTo>
                    <a:pt x="17147"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723855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038350"/>
            <a:ext cx="8534400" cy="5799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Working on Working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1064176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Working on Working</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Working on Working is the third unit in the FCCLA Power of One national program.</a:t>
            </a:r>
          </a:p>
          <a:p>
            <a:pPr lvl="0"/>
            <a:r>
              <a:rPr lang="en-US" sz="1200" dirty="0"/>
              <a:t>This unit focuses on developing one’s real world skills as a future career holder.</a:t>
            </a:r>
          </a:p>
          <a:p>
            <a:r>
              <a:rPr lang="en-US" sz="1200" dirty="0"/>
              <a:t>The real world skills this unit focuses on are critical to becoming a successful wage earner.</a:t>
            </a:r>
            <a:endParaRPr sz="1200" b="1"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857250"/>
            <a:ext cx="491369" cy="495299"/>
          </a:xfrm>
          <a:prstGeom prst="rect">
            <a:avLst/>
          </a:prstGeom>
        </p:spPr>
      </p:pic>
    </p:spTree>
    <p:extLst>
      <p:ext uri="{BB962C8B-B14F-4D97-AF65-F5344CB8AC3E}">
        <p14:creationId xmlns:p14="http://schemas.microsoft.com/office/powerpoint/2010/main" val="134024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Hue are you?</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The True Colors assessment is an inventory designed to help you understand yourself and others better</a:t>
            </a:r>
          </a:p>
          <a:p>
            <a:pPr lvl="0"/>
            <a:r>
              <a:rPr lang="en-US" sz="1200" dirty="0"/>
              <a:t>Based on research, this assessment is used to promote individual differences</a:t>
            </a:r>
          </a:p>
          <a:p>
            <a:r>
              <a:rPr lang="en-US" sz="1200" dirty="0"/>
              <a:t>Help team members understand working styles of other teammates </a:t>
            </a:r>
            <a:endParaRPr sz="1200" b="1" dirty="0">
              <a:solidFill>
                <a:schemeClr val="tx1"/>
              </a:solidFill>
            </a:endParaRPr>
          </a:p>
        </p:txBody>
      </p:sp>
      <p:grpSp>
        <p:nvGrpSpPr>
          <p:cNvPr id="5" name="Google Shape;412;p40"/>
          <p:cNvGrpSpPr/>
          <p:nvPr/>
        </p:nvGrpSpPr>
        <p:grpSpPr>
          <a:xfrm>
            <a:off x="2133600" y="1016631"/>
            <a:ext cx="335938" cy="335919"/>
            <a:chOff x="1923675" y="1633650"/>
            <a:chExt cx="436000" cy="435975"/>
          </a:xfrm>
        </p:grpSpPr>
        <p:sp>
          <p:nvSpPr>
            <p:cNvPr id="7" name="Google Shape;413;p40"/>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14;p40"/>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15;p40"/>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16;p40"/>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17;p40"/>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18;p40"/>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948099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Executing Your Working on</a:t>
            </a:r>
            <a:br>
              <a:rPr lang="en-US" sz="1800" dirty="0"/>
            </a:br>
            <a:r>
              <a:rPr lang="en-US" sz="1800" dirty="0"/>
              <a:t>Working Project</a:t>
            </a:r>
          </a:p>
        </p:txBody>
      </p:sp>
      <p:sp>
        <p:nvSpPr>
          <p:cNvPr id="120" name="Google Shape;120;p16"/>
          <p:cNvSpPr txBox="1">
            <a:spLocks noGrp="1"/>
          </p:cNvSpPr>
          <p:nvPr>
            <p:ph type="body" idx="1"/>
          </p:nvPr>
        </p:nvSpPr>
        <p:spPr>
          <a:xfrm>
            <a:off x="434324" y="1733550"/>
            <a:ext cx="5204476" cy="2881800"/>
          </a:xfrm>
          <a:prstGeom prst="rect">
            <a:avLst/>
          </a:prstGeom>
        </p:spPr>
        <p:txBody>
          <a:bodyPr spcFirstLastPara="1" wrap="square" lIns="91425" tIns="91425" rIns="91425" bIns="91425" anchor="t" anchorCtr="0">
            <a:noAutofit/>
          </a:bodyPr>
          <a:lstStyle/>
          <a:p>
            <a:pPr lvl="0">
              <a:buSzPct val="100000"/>
              <a:buFont typeface="+mj-lt"/>
              <a:buAutoNum type="arabicPeriod"/>
            </a:pPr>
            <a:r>
              <a:rPr lang="en-US" sz="1200" dirty="0"/>
              <a:t>Brainstorm real world skills you would like to improve or steps you would like to take to prepare yourself for a career.</a:t>
            </a:r>
          </a:p>
          <a:p>
            <a:pPr lvl="0">
              <a:buSzPct val="100000"/>
              <a:buFont typeface="+mj-lt"/>
              <a:buAutoNum type="arabicPeriod"/>
            </a:pPr>
            <a:r>
              <a:rPr lang="en-US" sz="1200" dirty="0"/>
              <a:t>Decide which project area is your top priority.</a:t>
            </a:r>
          </a:p>
          <a:p>
            <a:pPr lvl="0">
              <a:buSzPct val="100000"/>
              <a:buFont typeface="+mj-lt"/>
              <a:buAutoNum type="arabicPeriod"/>
            </a:pPr>
            <a:r>
              <a:rPr lang="en-US" sz="1200" dirty="0"/>
              <a:t>Make a list of ways you would like to improve yourself in your chosen project area.</a:t>
            </a:r>
          </a:p>
          <a:p>
            <a:pPr>
              <a:buSzPct val="100000"/>
              <a:buFont typeface="+mj-lt"/>
              <a:buAutoNum type="arabicPeriod"/>
            </a:pPr>
            <a:r>
              <a:rPr lang="en-US" sz="1200" dirty="0"/>
              <a:t>Use the FCCLA Planning Process to set a SMART goal to achieve and plan a project to meet your goal.</a:t>
            </a:r>
            <a:endParaRPr sz="1200" dirty="0"/>
          </a:p>
        </p:txBody>
      </p:sp>
      <p:grpSp>
        <p:nvGrpSpPr>
          <p:cNvPr id="13" name="Google Shape;377;p40"/>
          <p:cNvGrpSpPr/>
          <p:nvPr/>
        </p:nvGrpSpPr>
        <p:grpSpPr>
          <a:xfrm>
            <a:off x="3733800" y="813574"/>
            <a:ext cx="381000" cy="464611"/>
            <a:chOff x="596350" y="929175"/>
            <a:chExt cx="407950" cy="497475"/>
          </a:xfrm>
        </p:grpSpPr>
        <p:sp>
          <p:nvSpPr>
            <p:cNvPr id="14" name="Google Shape;378;p40"/>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379;p40"/>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380;p40"/>
            <p:cNvSpPr/>
            <p:nvPr/>
          </p:nvSpPr>
          <p:spPr>
            <a:xfrm>
              <a:off x="688900" y="1256150"/>
              <a:ext cx="133975" cy="25"/>
            </a:xfrm>
            <a:custGeom>
              <a:avLst/>
              <a:gdLst/>
              <a:ahLst/>
              <a:cxnLst/>
              <a:rect l="l" t="t" r="r" b="b"/>
              <a:pathLst>
                <a:path w="5359" h="1" fill="none" extrusionOk="0">
                  <a:moveTo>
                    <a:pt x="5358" y="0"/>
                  </a:moveTo>
                  <a:lnTo>
                    <a:pt x="0"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381;p40"/>
            <p:cNvSpPr/>
            <p:nvPr/>
          </p:nvSpPr>
          <p:spPr>
            <a:xfrm>
              <a:off x="688900" y="1201350"/>
              <a:ext cx="255750" cy="25"/>
            </a:xfrm>
            <a:custGeom>
              <a:avLst/>
              <a:gdLst/>
              <a:ahLst/>
              <a:cxnLst/>
              <a:rect l="l" t="t" r="r" b="b"/>
              <a:pathLst>
                <a:path w="10230" h="1" fill="none" extrusionOk="0">
                  <a:moveTo>
                    <a:pt x="10229" y="1"/>
                  </a:moveTo>
                  <a:lnTo>
                    <a:pt x="0"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382;p40"/>
            <p:cNvSpPr/>
            <p:nvPr/>
          </p:nvSpPr>
          <p:spPr>
            <a:xfrm>
              <a:off x="688900" y="1145950"/>
              <a:ext cx="255750" cy="25"/>
            </a:xfrm>
            <a:custGeom>
              <a:avLst/>
              <a:gdLst/>
              <a:ahLst/>
              <a:cxnLst/>
              <a:rect l="l" t="t" r="r" b="b"/>
              <a:pathLst>
                <a:path w="10230" h="1" fill="none" extrusionOk="0">
                  <a:moveTo>
                    <a:pt x="10229" y="0"/>
                  </a:moveTo>
                  <a:lnTo>
                    <a:pt x="0" y="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383;p40"/>
            <p:cNvSpPr/>
            <p:nvPr/>
          </p:nvSpPr>
          <p:spPr>
            <a:xfrm>
              <a:off x="688900" y="1090525"/>
              <a:ext cx="255750" cy="25"/>
            </a:xfrm>
            <a:custGeom>
              <a:avLst/>
              <a:gdLst/>
              <a:ahLst/>
              <a:cxnLst/>
              <a:rect l="l" t="t" r="r" b="b"/>
              <a:pathLst>
                <a:path w="10230" h="1" fill="none" extrusionOk="0">
                  <a:moveTo>
                    <a:pt x="10229" y="1"/>
                  </a:moveTo>
                  <a:lnTo>
                    <a:pt x="0"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384;p40"/>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309963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In Summary…</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Collaboration is critical in the workplace.</a:t>
            </a:r>
          </a:p>
          <a:p>
            <a:pPr lvl="0"/>
            <a:r>
              <a:rPr lang="en-US" sz="1200" dirty="0"/>
              <a:t>Benefits of collaboration are seen when people of different personalities and skill sets work together effectively to achieve a common goal.</a:t>
            </a:r>
          </a:p>
          <a:p>
            <a:pPr lvl="0"/>
            <a:r>
              <a:rPr lang="en-US" sz="1200" dirty="0"/>
              <a:t>The first step of collaboration is understanding your own strengths and weaknesses and then understanding those you’re working with.</a:t>
            </a:r>
          </a:p>
          <a:p>
            <a:pPr lvl="0"/>
            <a:r>
              <a:rPr lang="en-US" sz="1200" dirty="0"/>
              <a:t>Working on Working is the third unit of Power of One that promotes development of real world skills.</a:t>
            </a:r>
          </a:p>
          <a:p>
            <a:r>
              <a:rPr lang="en-US" sz="1200" dirty="0"/>
              <a:t>Your Working on Working project does not have to relate directly to collaboration, but collaboration is critical for the workplace</a:t>
            </a:r>
            <a:endParaRPr sz="1200" b="1" dirty="0">
              <a:solidFill>
                <a:schemeClr val="tx1"/>
              </a:solidFill>
            </a:endParaRPr>
          </a:p>
        </p:txBody>
      </p:sp>
      <p:grpSp>
        <p:nvGrpSpPr>
          <p:cNvPr id="5" name="Google Shape;425;p40"/>
          <p:cNvGrpSpPr/>
          <p:nvPr/>
        </p:nvGrpSpPr>
        <p:grpSpPr>
          <a:xfrm>
            <a:off x="2209800" y="963159"/>
            <a:ext cx="274934" cy="389391"/>
            <a:chOff x="3979850" y="1598950"/>
            <a:chExt cx="356825" cy="505375"/>
          </a:xfrm>
        </p:grpSpPr>
        <p:sp>
          <p:nvSpPr>
            <p:cNvPr id="6" name="Google Shape;426;p40"/>
            <p:cNvSpPr/>
            <p:nvPr/>
          </p:nvSpPr>
          <p:spPr>
            <a:xfrm>
              <a:off x="3979850" y="1602600"/>
              <a:ext cx="44475" cy="501725"/>
            </a:xfrm>
            <a:custGeom>
              <a:avLst/>
              <a:gdLst/>
              <a:ahLst/>
              <a:cxnLst/>
              <a:rect l="l" t="t" r="r" b="b"/>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27;p40"/>
            <p:cNvSpPr/>
            <p:nvPr/>
          </p:nvSpPr>
          <p:spPr>
            <a:xfrm>
              <a:off x="4037075" y="1598950"/>
              <a:ext cx="299600" cy="228950"/>
            </a:xfrm>
            <a:custGeom>
              <a:avLst/>
              <a:gdLst/>
              <a:ahLst/>
              <a:cxnLst/>
              <a:rect l="l" t="t" r="r" b="b"/>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951794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8859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What questions do you have?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3591668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Which topics interest you?</a:t>
            </a:r>
          </a:p>
        </p:txBody>
      </p:sp>
      <p:sp>
        <p:nvSpPr>
          <p:cNvPr id="120" name="Google Shape;120;p16"/>
          <p:cNvSpPr txBox="1">
            <a:spLocks noGrp="1"/>
          </p:cNvSpPr>
          <p:nvPr>
            <p:ph type="body" idx="1"/>
          </p:nvPr>
        </p:nvSpPr>
        <p:spPr>
          <a:xfrm>
            <a:off x="304800" y="1747350"/>
            <a:ext cx="2590800" cy="2881800"/>
          </a:xfrm>
          <a:prstGeom prst="rect">
            <a:avLst/>
          </a:prstGeom>
        </p:spPr>
        <p:txBody>
          <a:bodyPr spcFirstLastPara="1" wrap="square" lIns="91425" tIns="91425" rIns="91425" bIns="91425" anchor="t" anchorCtr="0">
            <a:noAutofit/>
          </a:bodyPr>
          <a:lstStyle/>
          <a:p>
            <a:pPr lvl="0"/>
            <a:r>
              <a:rPr lang="en-US" sz="1050" dirty="0"/>
              <a:t>Researching jobs for members</a:t>
            </a:r>
          </a:p>
          <a:p>
            <a:pPr lvl="0"/>
            <a:r>
              <a:rPr lang="en-US" sz="1050" dirty="0"/>
              <a:t>Learning to apply for jobs</a:t>
            </a:r>
          </a:p>
          <a:p>
            <a:pPr lvl="0"/>
            <a:r>
              <a:rPr lang="en-US" sz="1050" dirty="0"/>
              <a:t>Creating a resume or portfolio</a:t>
            </a:r>
          </a:p>
          <a:p>
            <a:pPr lvl="0"/>
            <a:r>
              <a:rPr lang="en-US" sz="1050" dirty="0"/>
              <a:t>Obtaining a job</a:t>
            </a:r>
          </a:p>
          <a:p>
            <a:pPr lvl="0"/>
            <a:r>
              <a:rPr lang="en-US" sz="1050" dirty="0"/>
              <a:t>Improving critical areas of current job</a:t>
            </a:r>
          </a:p>
          <a:p>
            <a:pPr lvl="0"/>
            <a:r>
              <a:rPr lang="en-US" sz="1050" dirty="0"/>
              <a:t>Setting up a business</a:t>
            </a:r>
          </a:p>
          <a:p>
            <a:pPr lvl="0"/>
            <a:r>
              <a:rPr lang="en-US" sz="1050" dirty="0"/>
              <a:t>Learning career success skills</a:t>
            </a:r>
          </a:p>
          <a:p>
            <a:pPr lvl="0"/>
            <a:r>
              <a:rPr lang="en-US" sz="1050" dirty="0"/>
              <a:t>Researching careers</a:t>
            </a:r>
          </a:p>
          <a:p>
            <a:pPr lvl="0"/>
            <a:r>
              <a:rPr lang="en-US" sz="1050" dirty="0"/>
              <a:t>Exploring Family and Consumer Sciences careers</a:t>
            </a:r>
          </a:p>
        </p:txBody>
      </p:sp>
      <p:sp>
        <p:nvSpPr>
          <p:cNvPr id="8" name="Google Shape;120;p16"/>
          <p:cNvSpPr txBox="1">
            <a:spLocks noGrp="1"/>
          </p:cNvSpPr>
          <p:nvPr>
            <p:ph type="body" idx="1"/>
          </p:nvPr>
        </p:nvSpPr>
        <p:spPr>
          <a:xfrm>
            <a:off x="2895600" y="1747350"/>
            <a:ext cx="3048000" cy="2881800"/>
          </a:xfrm>
          <a:prstGeom prst="rect">
            <a:avLst/>
          </a:prstGeom>
        </p:spPr>
        <p:txBody>
          <a:bodyPr spcFirstLastPara="1" wrap="square" lIns="91425" tIns="91425" rIns="91425" bIns="91425" anchor="t" anchorCtr="0">
            <a:noAutofit/>
          </a:bodyPr>
          <a:lstStyle/>
          <a:p>
            <a:r>
              <a:rPr lang="en-US" sz="1050" dirty="0"/>
              <a:t>Interviewing or shadowing workers in interesting careers</a:t>
            </a:r>
          </a:p>
          <a:p>
            <a:pPr lvl="0"/>
            <a:r>
              <a:rPr lang="en-US" sz="1050" dirty="0"/>
              <a:t>Planning high school course schedule based on career interests</a:t>
            </a:r>
          </a:p>
          <a:p>
            <a:pPr lvl="0"/>
            <a:r>
              <a:rPr lang="en-US" sz="1050" dirty="0"/>
              <a:t>Researching colleges and postsecondary schools</a:t>
            </a:r>
          </a:p>
          <a:p>
            <a:pPr lvl="0"/>
            <a:r>
              <a:rPr lang="en-US" sz="1050" dirty="0"/>
              <a:t>Earning and saving money for college</a:t>
            </a:r>
          </a:p>
          <a:p>
            <a:pPr lvl="0"/>
            <a:r>
              <a:rPr lang="en-US" sz="1050" dirty="0"/>
              <a:t>Think innovatively about careers in the future</a:t>
            </a:r>
          </a:p>
          <a:p>
            <a:r>
              <a:rPr lang="en-US" sz="1050" dirty="0"/>
              <a:t>Managing a professional social media presence</a:t>
            </a:r>
          </a:p>
        </p:txBody>
      </p:sp>
      <p:grpSp>
        <p:nvGrpSpPr>
          <p:cNvPr id="9" name="Google Shape;726;p40"/>
          <p:cNvGrpSpPr/>
          <p:nvPr/>
        </p:nvGrpSpPr>
        <p:grpSpPr>
          <a:xfrm>
            <a:off x="3581400" y="895350"/>
            <a:ext cx="277303" cy="448304"/>
            <a:chOff x="1988225" y="4286525"/>
            <a:chExt cx="305075" cy="493200"/>
          </a:xfrm>
        </p:grpSpPr>
        <p:sp>
          <p:nvSpPr>
            <p:cNvPr id="10" name="Google Shape;727;p40"/>
            <p:cNvSpPr/>
            <p:nvPr/>
          </p:nvSpPr>
          <p:spPr>
            <a:xfrm>
              <a:off x="2178800" y="4519725"/>
              <a:ext cx="114500" cy="114475"/>
            </a:xfrm>
            <a:custGeom>
              <a:avLst/>
              <a:gdLst/>
              <a:ahLst/>
              <a:cxnLst/>
              <a:rect l="l" t="t" r="r" b="b"/>
              <a:pathLst>
                <a:path w="4580" h="4579" fill="none" extrusionOk="0">
                  <a:moveTo>
                    <a:pt x="731" y="4189"/>
                  </a:moveTo>
                  <a:lnTo>
                    <a:pt x="731" y="4189"/>
                  </a:lnTo>
                  <a:lnTo>
                    <a:pt x="853" y="4286"/>
                  </a:lnTo>
                  <a:lnTo>
                    <a:pt x="999" y="4384"/>
                  </a:lnTo>
                  <a:lnTo>
                    <a:pt x="1170" y="4457"/>
                  </a:lnTo>
                  <a:lnTo>
                    <a:pt x="1316" y="4506"/>
                  </a:lnTo>
                  <a:lnTo>
                    <a:pt x="1486" y="4554"/>
                  </a:lnTo>
                  <a:lnTo>
                    <a:pt x="1657" y="4579"/>
                  </a:lnTo>
                  <a:lnTo>
                    <a:pt x="1827" y="4579"/>
                  </a:lnTo>
                  <a:lnTo>
                    <a:pt x="1973" y="4579"/>
                  </a:lnTo>
                  <a:lnTo>
                    <a:pt x="2144" y="4579"/>
                  </a:lnTo>
                  <a:lnTo>
                    <a:pt x="2314" y="4530"/>
                  </a:lnTo>
                  <a:lnTo>
                    <a:pt x="2485" y="4481"/>
                  </a:lnTo>
                  <a:lnTo>
                    <a:pt x="2631" y="4433"/>
                  </a:lnTo>
                  <a:lnTo>
                    <a:pt x="2777" y="4360"/>
                  </a:lnTo>
                  <a:lnTo>
                    <a:pt x="2923" y="4262"/>
                  </a:lnTo>
                  <a:lnTo>
                    <a:pt x="3069" y="4165"/>
                  </a:lnTo>
                  <a:lnTo>
                    <a:pt x="3191" y="4043"/>
                  </a:lnTo>
                  <a:lnTo>
                    <a:pt x="3191" y="4043"/>
                  </a:lnTo>
                  <a:lnTo>
                    <a:pt x="3337" y="3872"/>
                  </a:lnTo>
                  <a:lnTo>
                    <a:pt x="3483" y="3653"/>
                  </a:lnTo>
                  <a:lnTo>
                    <a:pt x="3605" y="3410"/>
                  </a:lnTo>
                  <a:lnTo>
                    <a:pt x="3751" y="3117"/>
                  </a:lnTo>
                  <a:lnTo>
                    <a:pt x="3995" y="2484"/>
                  </a:lnTo>
                  <a:lnTo>
                    <a:pt x="4214" y="1827"/>
                  </a:lnTo>
                  <a:lnTo>
                    <a:pt x="4409" y="1169"/>
                  </a:lnTo>
                  <a:lnTo>
                    <a:pt x="4531" y="609"/>
                  </a:lnTo>
                  <a:lnTo>
                    <a:pt x="4579" y="219"/>
                  </a:lnTo>
                  <a:lnTo>
                    <a:pt x="4579" y="97"/>
                  </a:lnTo>
                  <a:lnTo>
                    <a:pt x="4579" y="24"/>
                  </a:lnTo>
                  <a:lnTo>
                    <a:pt x="4579" y="24"/>
                  </a:lnTo>
                  <a:lnTo>
                    <a:pt x="4506" y="0"/>
                  </a:lnTo>
                  <a:lnTo>
                    <a:pt x="4385" y="0"/>
                  </a:lnTo>
                  <a:lnTo>
                    <a:pt x="3970" y="73"/>
                  </a:lnTo>
                  <a:lnTo>
                    <a:pt x="3410" y="195"/>
                  </a:lnTo>
                  <a:lnTo>
                    <a:pt x="2777" y="365"/>
                  </a:lnTo>
                  <a:lnTo>
                    <a:pt x="2095" y="609"/>
                  </a:lnTo>
                  <a:lnTo>
                    <a:pt x="1462" y="852"/>
                  </a:lnTo>
                  <a:lnTo>
                    <a:pt x="1194" y="974"/>
                  </a:lnTo>
                  <a:lnTo>
                    <a:pt x="926" y="1120"/>
                  </a:lnTo>
                  <a:lnTo>
                    <a:pt x="707" y="1266"/>
                  </a:lnTo>
                  <a:lnTo>
                    <a:pt x="561" y="1388"/>
                  </a:lnTo>
                  <a:lnTo>
                    <a:pt x="561" y="1388"/>
                  </a:lnTo>
                  <a:lnTo>
                    <a:pt x="439" y="1534"/>
                  </a:lnTo>
                  <a:lnTo>
                    <a:pt x="342" y="1656"/>
                  </a:lnTo>
                  <a:lnTo>
                    <a:pt x="244" y="1802"/>
                  </a:lnTo>
                  <a:lnTo>
                    <a:pt x="171" y="1973"/>
                  </a:lnTo>
                  <a:lnTo>
                    <a:pt x="98" y="2119"/>
                  </a:lnTo>
                  <a:lnTo>
                    <a:pt x="49" y="2289"/>
                  </a:lnTo>
                  <a:lnTo>
                    <a:pt x="25" y="2436"/>
                  </a:lnTo>
                  <a:lnTo>
                    <a:pt x="1" y="2606"/>
                  </a:lnTo>
                  <a:lnTo>
                    <a:pt x="1" y="2776"/>
                  </a:lnTo>
                  <a:lnTo>
                    <a:pt x="25" y="2947"/>
                  </a:lnTo>
                  <a:lnTo>
                    <a:pt x="49" y="3117"/>
                  </a:lnTo>
                  <a:lnTo>
                    <a:pt x="98" y="3264"/>
                  </a:lnTo>
                  <a:lnTo>
                    <a:pt x="147" y="3434"/>
                  </a:lnTo>
                  <a:lnTo>
                    <a:pt x="220" y="3580"/>
                  </a:lnTo>
                  <a:lnTo>
                    <a:pt x="317" y="3726"/>
                  </a:lnTo>
                  <a:lnTo>
                    <a:pt x="415" y="3872"/>
                  </a:lnTo>
                  <a:lnTo>
                    <a:pt x="731" y="418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28;p40"/>
            <p:cNvSpPr/>
            <p:nvPr/>
          </p:nvSpPr>
          <p:spPr>
            <a:xfrm>
              <a:off x="1988225" y="4539200"/>
              <a:ext cx="156500" cy="156500"/>
            </a:xfrm>
            <a:custGeom>
              <a:avLst/>
              <a:gdLst/>
              <a:ahLst/>
              <a:cxnLst/>
              <a:rect l="l" t="t" r="r" b="b"/>
              <a:pathLst>
                <a:path w="6260" h="6260" fill="none" extrusionOk="0">
                  <a:moveTo>
                    <a:pt x="5675" y="5334"/>
                  </a:moveTo>
                  <a:lnTo>
                    <a:pt x="5675" y="5334"/>
                  </a:lnTo>
                  <a:lnTo>
                    <a:pt x="5821" y="5139"/>
                  </a:lnTo>
                  <a:lnTo>
                    <a:pt x="5943" y="4944"/>
                  </a:lnTo>
                  <a:lnTo>
                    <a:pt x="6041" y="4725"/>
                  </a:lnTo>
                  <a:lnTo>
                    <a:pt x="6138" y="4506"/>
                  </a:lnTo>
                  <a:lnTo>
                    <a:pt x="6187" y="4287"/>
                  </a:lnTo>
                  <a:lnTo>
                    <a:pt x="6235" y="4043"/>
                  </a:lnTo>
                  <a:lnTo>
                    <a:pt x="6260" y="3824"/>
                  </a:lnTo>
                  <a:lnTo>
                    <a:pt x="6260" y="3581"/>
                  </a:lnTo>
                  <a:lnTo>
                    <a:pt x="6235" y="3361"/>
                  </a:lnTo>
                  <a:lnTo>
                    <a:pt x="6187" y="3118"/>
                  </a:lnTo>
                  <a:lnTo>
                    <a:pt x="6138" y="2899"/>
                  </a:lnTo>
                  <a:lnTo>
                    <a:pt x="6041" y="2679"/>
                  </a:lnTo>
                  <a:lnTo>
                    <a:pt x="5943" y="2460"/>
                  </a:lnTo>
                  <a:lnTo>
                    <a:pt x="5821" y="2265"/>
                  </a:lnTo>
                  <a:lnTo>
                    <a:pt x="5675" y="2071"/>
                  </a:lnTo>
                  <a:lnTo>
                    <a:pt x="5505" y="1900"/>
                  </a:lnTo>
                  <a:lnTo>
                    <a:pt x="5505" y="1900"/>
                  </a:lnTo>
                  <a:lnTo>
                    <a:pt x="5286" y="1705"/>
                  </a:lnTo>
                  <a:lnTo>
                    <a:pt x="4993" y="1510"/>
                  </a:lnTo>
                  <a:lnTo>
                    <a:pt x="4652" y="1316"/>
                  </a:lnTo>
                  <a:lnTo>
                    <a:pt x="4263" y="1145"/>
                  </a:lnTo>
                  <a:lnTo>
                    <a:pt x="3849" y="975"/>
                  </a:lnTo>
                  <a:lnTo>
                    <a:pt x="3410" y="804"/>
                  </a:lnTo>
                  <a:lnTo>
                    <a:pt x="2485" y="487"/>
                  </a:lnTo>
                  <a:lnTo>
                    <a:pt x="1608" y="244"/>
                  </a:lnTo>
                  <a:lnTo>
                    <a:pt x="853" y="73"/>
                  </a:lnTo>
                  <a:lnTo>
                    <a:pt x="536" y="25"/>
                  </a:lnTo>
                  <a:lnTo>
                    <a:pt x="293" y="0"/>
                  </a:lnTo>
                  <a:lnTo>
                    <a:pt x="122" y="0"/>
                  </a:lnTo>
                  <a:lnTo>
                    <a:pt x="25" y="25"/>
                  </a:lnTo>
                  <a:lnTo>
                    <a:pt x="25" y="25"/>
                  </a:lnTo>
                  <a:lnTo>
                    <a:pt x="1" y="122"/>
                  </a:lnTo>
                  <a:lnTo>
                    <a:pt x="1" y="293"/>
                  </a:lnTo>
                  <a:lnTo>
                    <a:pt x="25" y="536"/>
                  </a:lnTo>
                  <a:lnTo>
                    <a:pt x="74" y="853"/>
                  </a:lnTo>
                  <a:lnTo>
                    <a:pt x="244" y="1608"/>
                  </a:lnTo>
                  <a:lnTo>
                    <a:pt x="488" y="2485"/>
                  </a:lnTo>
                  <a:lnTo>
                    <a:pt x="804" y="3410"/>
                  </a:lnTo>
                  <a:lnTo>
                    <a:pt x="975" y="3848"/>
                  </a:lnTo>
                  <a:lnTo>
                    <a:pt x="1145" y="4262"/>
                  </a:lnTo>
                  <a:lnTo>
                    <a:pt x="1316" y="4652"/>
                  </a:lnTo>
                  <a:lnTo>
                    <a:pt x="1511" y="4993"/>
                  </a:lnTo>
                  <a:lnTo>
                    <a:pt x="1705" y="5285"/>
                  </a:lnTo>
                  <a:lnTo>
                    <a:pt x="1900" y="5505"/>
                  </a:lnTo>
                  <a:lnTo>
                    <a:pt x="1900" y="5505"/>
                  </a:lnTo>
                  <a:lnTo>
                    <a:pt x="2071" y="5675"/>
                  </a:lnTo>
                  <a:lnTo>
                    <a:pt x="2266" y="5821"/>
                  </a:lnTo>
                  <a:lnTo>
                    <a:pt x="2460" y="5943"/>
                  </a:lnTo>
                  <a:lnTo>
                    <a:pt x="2680" y="6040"/>
                  </a:lnTo>
                  <a:lnTo>
                    <a:pt x="2899" y="6138"/>
                  </a:lnTo>
                  <a:lnTo>
                    <a:pt x="3118" y="6187"/>
                  </a:lnTo>
                  <a:lnTo>
                    <a:pt x="3362" y="6235"/>
                  </a:lnTo>
                  <a:lnTo>
                    <a:pt x="3581" y="6260"/>
                  </a:lnTo>
                  <a:lnTo>
                    <a:pt x="3824" y="6260"/>
                  </a:lnTo>
                  <a:lnTo>
                    <a:pt x="4043" y="6235"/>
                  </a:lnTo>
                  <a:lnTo>
                    <a:pt x="4287" y="6187"/>
                  </a:lnTo>
                  <a:lnTo>
                    <a:pt x="4506" y="6138"/>
                  </a:lnTo>
                  <a:lnTo>
                    <a:pt x="4725" y="6040"/>
                  </a:lnTo>
                  <a:lnTo>
                    <a:pt x="4945" y="5943"/>
                  </a:lnTo>
                  <a:lnTo>
                    <a:pt x="5139" y="5821"/>
                  </a:lnTo>
                  <a:lnTo>
                    <a:pt x="5334" y="5675"/>
                  </a:lnTo>
                  <a:lnTo>
                    <a:pt x="5675" y="5334"/>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29;p40"/>
            <p:cNvSpPr/>
            <p:nvPr/>
          </p:nvSpPr>
          <p:spPr>
            <a:xfrm>
              <a:off x="2042425" y="4286525"/>
              <a:ext cx="239300" cy="236250"/>
            </a:xfrm>
            <a:custGeom>
              <a:avLst/>
              <a:gdLst/>
              <a:ahLst/>
              <a:cxnLst/>
              <a:rect l="l" t="t" r="r" b="b"/>
              <a:pathLst>
                <a:path w="9572" h="9450" fill="none" extrusionOk="0">
                  <a:moveTo>
                    <a:pt x="5358" y="9450"/>
                  </a:moveTo>
                  <a:lnTo>
                    <a:pt x="5358" y="9450"/>
                  </a:lnTo>
                  <a:lnTo>
                    <a:pt x="5650" y="9328"/>
                  </a:lnTo>
                  <a:lnTo>
                    <a:pt x="5918" y="9133"/>
                  </a:lnTo>
                  <a:lnTo>
                    <a:pt x="6162" y="8914"/>
                  </a:lnTo>
                  <a:lnTo>
                    <a:pt x="6381" y="8646"/>
                  </a:lnTo>
                  <a:lnTo>
                    <a:pt x="6381" y="8646"/>
                  </a:lnTo>
                  <a:lnTo>
                    <a:pt x="6649" y="8670"/>
                  </a:lnTo>
                  <a:lnTo>
                    <a:pt x="6917" y="8670"/>
                  </a:lnTo>
                  <a:lnTo>
                    <a:pt x="7160" y="8646"/>
                  </a:lnTo>
                  <a:lnTo>
                    <a:pt x="7404" y="8597"/>
                  </a:lnTo>
                  <a:lnTo>
                    <a:pt x="7623" y="8524"/>
                  </a:lnTo>
                  <a:lnTo>
                    <a:pt x="7818" y="8427"/>
                  </a:lnTo>
                  <a:lnTo>
                    <a:pt x="7989" y="8305"/>
                  </a:lnTo>
                  <a:lnTo>
                    <a:pt x="8159" y="8159"/>
                  </a:lnTo>
                  <a:lnTo>
                    <a:pt x="8305" y="7989"/>
                  </a:lnTo>
                  <a:lnTo>
                    <a:pt x="8427" y="7794"/>
                  </a:lnTo>
                  <a:lnTo>
                    <a:pt x="8524" y="7599"/>
                  </a:lnTo>
                  <a:lnTo>
                    <a:pt x="8597" y="7380"/>
                  </a:lnTo>
                  <a:lnTo>
                    <a:pt x="8670" y="7160"/>
                  </a:lnTo>
                  <a:lnTo>
                    <a:pt x="8695" y="6917"/>
                  </a:lnTo>
                  <a:lnTo>
                    <a:pt x="8695" y="6649"/>
                  </a:lnTo>
                  <a:lnTo>
                    <a:pt x="8670" y="6381"/>
                  </a:lnTo>
                  <a:lnTo>
                    <a:pt x="8670" y="6381"/>
                  </a:lnTo>
                  <a:lnTo>
                    <a:pt x="8865" y="6211"/>
                  </a:lnTo>
                  <a:lnTo>
                    <a:pt x="9060" y="6016"/>
                  </a:lnTo>
                  <a:lnTo>
                    <a:pt x="9206" y="5821"/>
                  </a:lnTo>
                  <a:lnTo>
                    <a:pt x="9328" y="5626"/>
                  </a:lnTo>
                  <a:lnTo>
                    <a:pt x="9425" y="5407"/>
                  </a:lnTo>
                  <a:lnTo>
                    <a:pt x="9499" y="5212"/>
                  </a:lnTo>
                  <a:lnTo>
                    <a:pt x="9547" y="4993"/>
                  </a:lnTo>
                  <a:lnTo>
                    <a:pt x="9572" y="4774"/>
                  </a:lnTo>
                  <a:lnTo>
                    <a:pt x="9547" y="4554"/>
                  </a:lnTo>
                  <a:lnTo>
                    <a:pt x="9499" y="4335"/>
                  </a:lnTo>
                  <a:lnTo>
                    <a:pt x="9425" y="4116"/>
                  </a:lnTo>
                  <a:lnTo>
                    <a:pt x="9328" y="3921"/>
                  </a:lnTo>
                  <a:lnTo>
                    <a:pt x="9206" y="3702"/>
                  </a:lnTo>
                  <a:lnTo>
                    <a:pt x="9060" y="3507"/>
                  </a:lnTo>
                  <a:lnTo>
                    <a:pt x="8865" y="3337"/>
                  </a:lnTo>
                  <a:lnTo>
                    <a:pt x="8670" y="3166"/>
                  </a:lnTo>
                  <a:lnTo>
                    <a:pt x="8670" y="3166"/>
                  </a:lnTo>
                  <a:lnTo>
                    <a:pt x="8695" y="2898"/>
                  </a:lnTo>
                  <a:lnTo>
                    <a:pt x="8695" y="2630"/>
                  </a:lnTo>
                  <a:lnTo>
                    <a:pt x="8670" y="2387"/>
                  </a:lnTo>
                  <a:lnTo>
                    <a:pt x="8597" y="2143"/>
                  </a:lnTo>
                  <a:lnTo>
                    <a:pt x="8524" y="1924"/>
                  </a:lnTo>
                  <a:lnTo>
                    <a:pt x="8427" y="1729"/>
                  </a:lnTo>
                  <a:lnTo>
                    <a:pt x="8305" y="1559"/>
                  </a:lnTo>
                  <a:lnTo>
                    <a:pt x="8159" y="1388"/>
                  </a:lnTo>
                  <a:lnTo>
                    <a:pt x="7989" y="1242"/>
                  </a:lnTo>
                  <a:lnTo>
                    <a:pt x="7818" y="1120"/>
                  </a:lnTo>
                  <a:lnTo>
                    <a:pt x="7623" y="1023"/>
                  </a:lnTo>
                  <a:lnTo>
                    <a:pt x="7404" y="950"/>
                  </a:lnTo>
                  <a:lnTo>
                    <a:pt x="7160" y="901"/>
                  </a:lnTo>
                  <a:lnTo>
                    <a:pt x="6917" y="853"/>
                  </a:lnTo>
                  <a:lnTo>
                    <a:pt x="6649" y="853"/>
                  </a:lnTo>
                  <a:lnTo>
                    <a:pt x="6381" y="901"/>
                  </a:lnTo>
                  <a:lnTo>
                    <a:pt x="6381" y="901"/>
                  </a:lnTo>
                  <a:lnTo>
                    <a:pt x="6211" y="682"/>
                  </a:lnTo>
                  <a:lnTo>
                    <a:pt x="6040" y="487"/>
                  </a:lnTo>
                  <a:lnTo>
                    <a:pt x="5845" y="341"/>
                  </a:lnTo>
                  <a:lnTo>
                    <a:pt x="5626" y="219"/>
                  </a:lnTo>
                  <a:lnTo>
                    <a:pt x="5431" y="122"/>
                  </a:lnTo>
                  <a:lnTo>
                    <a:pt x="5212" y="49"/>
                  </a:lnTo>
                  <a:lnTo>
                    <a:pt x="4993" y="0"/>
                  </a:lnTo>
                  <a:lnTo>
                    <a:pt x="4774" y="0"/>
                  </a:lnTo>
                  <a:lnTo>
                    <a:pt x="4555" y="0"/>
                  </a:lnTo>
                  <a:lnTo>
                    <a:pt x="4335" y="49"/>
                  </a:lnTo>
                  <a:lnTo>
                    <a:pt x="4140" y="122"/>
                  </a:lnTo>
                  <a:lnTo>
                    <a:pt x="3921" y="219"/>
                  </a:lnTo>
                  <a:lnTo>
                    <a:pt x="3726" y="341"/>
                  </a:lnTo>
                  <a:lnTo>
                    <a:pt x="3532" y="487"/>
                  </a:lnTo>
                  <a:lnTo>
                    <a:pt x="3337" y="682"/>
                  </a:lnTo>
                  <a:lnTo>
                    <a:pt x="3166" y="901"/>
                  </a:lnTo>
                  <a:lnTo>
                    <a:pt x="3166" y="901"/>
                  </a:lnTo>
                  <a:lnTo>
                    <a:pt x="2898" y="853"/>
                  </a:lnTo>
                  <a:lnTo>
                    <a:pt x="2655" y="853"/>
                  </a:lnTo>
                  <a:lnTo>
                    <a:pt x="2387" y="901"/>
                  </a:lnTo>
                  <a:lnTo>
                    <a:pt x="2168" y="950"/>
                  </a:lnTo>
                  <a:lnTo>
                    <a:pt x="1949" y="1023"/>
                  </a:lnTo>
                  <a:lnTo>
                    <a:pt x="1754" y="1120"/>
                  </a:lnTo>
                  <a:lnTo>
                    <a:pt x="1559" y="1242"/>
                  </a:lnTo>
                  <a:lnTo>
                    <a:pt x="1388" y="1388"/>
                  </a:lnTo>
                  <a:lnTo>
                    <a:pt x="1267" y="1559"/>
                  </a:lnTo>
                  <a:lnTo>
                    <a:pt x="1120" y="1729"/>
                  </a:lnTo>
                  <a:lnTo>
                    <a:pt x="1023" y="1924"/>
                  </a:lnTo>
                  <a:lnTo>
                    <a:pt x="950" y="2143"/>
                  </a:lnTo>
                  <a:lnTo>
                    <a:pt x="901" y="2387"/>
                  </a:lnTo>
                  <a:lnTo>
                    <a:pt x="877" y="2630"/>
                  </a:lnTo>
                  <a:lnTo>
                    <a:pt x="877" y="2898"/>
                  </a:lnTo>
                  <a:lnTo>
                    <a:pt x="901" y="3166"/>
                  </a:lnTo>
                  <a:lnTo>
                    <a:pt x="901" y="3166"/>
                  </a:lnTo>
                  <a:lnTo>
                    <a:pt x="682" y="3337"/>
                  </a:lnTo>
                  <a:lnTo>
                    <a:pt x="512" y="3507"/>
                  </a:lnTo>
                  <a:lnTo>
                    <a:pt x="341" y="3702"/>
                  </a:lnTo>
                  <a:lnTo>
                    <a:pt x="219" y="3921"/>
                  </a:lnTo>
                  <a:lnTo>
                    <a:pt x="122" y="4116"/>
                  </a:lnTo>
                  <a:lnTo>
                    <a:pt x="49" y="4335"/>
                  </a:lnTo>
                  <a:lnTo>
                    <a:pt x="24" y="4554"/>
                  </a:lnTo>
                  <a:lnTo>
                    <a:pt x="0" y="4774"/>
                  </a:lnTo>
                  <a:lnTo>
                    <a:pt x="24" y="4993"/>
                  </a:lnTo>
                  <a:lnTo>
                    <a:pt x="49" y="5212"/>
                  </a:lnTo>
                  <a:lnTo>
                    <a:pt x="122" y="5407"/>
                  </a:lnTo>
                  <a:lnTo>
                    <a:pt x="219" y="5626"/>
                  </a:lnTo>
                  <a:lnTo>
                    <a:pt x="341" y="5821"/>
                  </a:lnTo>
                  <a:lnTo>
                    <a:pt x="512" y="6016"/>
                  </a:lnTo>
                  <a:lnTo>
                    <a:pt x="682" y="6211"/>
                  </a:lnTo>
                  <a:lnTo>
                    <a:pt x="901" y="6381"/>
                  </a:lnTo>
                  <a:lnTo>
                    <a:pt x="901" y="6381"/>
                  </a:lnTo>
                  <a:lnTo>
                    <a:pt x="877" y="6649"/>
                  </a:lnTo>
                  <a:lnTo>
                    <a:pt x="877" y="6917"/>
                  </a:lnTo>
                  <a:lnTo>
                    <a:pt x="901" y="7160"/>
                  </a:lnTo>
                  <a:lnTo>
                    <a:pt x="950" y="7380"/>
                  </a:lnTo>
                  <a:lnTo>
                    <a:pt x="1023" y="7599"/>
                  </a:lnTo>
                  <a:lnTo>
                    <a:pt x="1120" y="7794"/>
                  </a:lnTo>
                  <a:lnTo>
                    <a:pt x="1267" y="7989"/>
                  </a:lnTo>
                  <a:lnTo>
                    <a:pt x="1388" y="8159"/>
                  </a:lnTo>
                  <a:lnTo>
                    <a:pt x="1559" y="8305"/>
                  </a:lnTo>
                  <a:lnTo>
                    <a:pt x="1754" y="8427"/>
                  </a:lnTo>
                  <a:lnTo>
                    <a:pt x="1949" y="8524"/>
                  </a:lnTo>
                  <a:lnTo>
                    <a:pt x="2168" y="8597"/>
                  </a:lnTo>
                  <a:lnTo>
                    <a:pt x="2387" y="8646"/>
                  </a:lnTo>
                  <a:lnTo>
                    <a:pt x="2655" y="8670"/>
                  </a:lnTo>
                  <a:lnTo>
                    <a:pt x="2898" y="8670"/>
                  </a:lnTo>
                  <a:lnTo>
                    <a:pt x="3166" y="8646"/>
                  </a:lnTo>
                  <a:lnTo>
                    <a:pt x="3166" y="8646"/>
                  </a:lnTo>
                  <a:lnTo>
                    <a:pt x="3410" y="8914"/>
                  </a:lnTo>
                  <a:lnTo>
                    <a:pt x="3653" y="9133"/>
                  </a:lnTo>
                  <a:lnTo>
                    <a:pt x="3921" y="9328"/>
                  </a:lnTo>
                  <a:lnTo>
                    <a:pt x="4189" y="9450"/>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30;p40"/>
            <p:cNvSpPr/>
            <p:nvPr/>
          </p:nvSpPr>
          <p:spPr>
            <a:xfrm>
              <a:off x="2161750" y="4522750"/>
              <a:ext cx="25" cy="256975"/>
            </a:xfrm>
            <a:custGeom>
              <a:avLst/>
              <a:gdLst/>
              <a:ahLst/>
              <a:cxnLst/>
              <a:rect l="l" t="t" r="r" b="b"/>
              <a:pathLst>
                <a:path w="1" h="10279" fill="none" extrusionOk="0">
                  <a:moveTo>
                    <a:pt x="1" y="10279"/>
                  </a:moveTo>
                  <a:lnTo>
                    <a:pt x="1"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31;p40"/>
            <p:cNvSpPr/>
            <p:nvPr/>
          </p:nvSpPr>
          <p:spPr>
            <a:xfrm>
              <a:off x="2133750" y="4377850"/>
              <a:ext cx="56050" cy="56025"/>
            </a:xfrm>
            <a:custGeom>
              <a:avLst/>
              <a:gdLst/>
              <a:ahLst/>
              <a:cxnLst/>
              <a:rect l="l" t="t" r="r" b="b"/>
              <a:pathLst>
                <a:path w="2242" h="2241" fill="none" extrusionOk="0">
                  <a:moveTo>
                    <a:pt x="1121" y="2241"/>
                  </a:moveTo>
                  <a:lnTo>
                    <a:pt x="1121" y="2241"/>
                  </a:lnTo>
                  <a:lnTo>
                    <a:pt x="902" y="2217"/>
                  </a:lnTo>
                  <a:lnTo>
                    <a:pt x="682" y="2144"/>
                  </a:lnTo>
                  <a:lnTo>
                    <a:pt x="512" y="2046"/>
                  </a:lnTo>
                  <a:lnTo>
                    <a:pt x="341" y="1900"/>
                  </a:lnTo>
                  <a:lnTo>
                    <a:pt x="195" y="1754"/>
                  </a:lnTo>
                  <a:lnTo>
                    <a:pt x="98" y="1559"/>
                  </a:lnTo>
                  <a:lnTo>
                    <a:pt x="25" y="1340"/>
                  </a:lnTo>
                  <a:lnTo>
                    <a:pt x="0" y="1121"/>
                  </a:lnTo>
                  <a:lnTo>
                    <a:pt x="0" y="1121"/>
                  </a:lnTo>
                  <a:lnTo>
                    <a:pt x="25" y="901"/>
                  </a:lnTo>
                  <a:lnTo>
                    <a:pt x="98" y="682"/>
                  </a:lnTo>
                  <a:lnTo>
                    <a:pt x="195" y="487"/>
                  </a:lnTo>
                  <a:lnTo>
                    <a:pt x="341" y="317"/>
                  </a:lnTo>
                  <a:lnTo>
                    <a:pt x="512" y="195"/>
                  </a:lnTo>
                  <a:lnTo>
                    <a:pt x="682" y="98"/>
                  </a:lnTo>
                  <a:lnTo>
                    <a:pt x="902" y="25"/>
                  </a:lnTo>
                  <a:lnTo>
                    <a:pt x="1121" y="0"/>
                  </a:lnTo>
                  <a:lnTo>
                    <a:pt x="1121" y="0"/>
                  </a:lnTo>
                  <a:lnTo>
                    <a:pt x="1364" y="25"/>
                  </a:lnTo>
                  <a:lnTo>
                    <a:pt x="1559" y="98"/>
                  </a:lnTo>
                  <a:lnTo>
                    <a:pt x="1754" y="195"/>
                  </a:lnTo>
                  <a:lnTo>
                    <a:pt x="1924" y="317"/>
                  </a:lnTo>
                  <a:lnTo>
                    <a:pt x="2046" y="487"/>
                  </a:lnTo>
                  <a:lnTo>
                    <a:pt x="2168" y="682"/>
                  </a:lnTo>
                  <a:lnTo>
                    <a:pt x="2217" y="901"/>
                  </a:lnTo>
                  <a:lnTo>
                    <a:pt x="2241" y="1121"/>
                  </a:lnTo>
                  <a:lnTo>
                    <a:pt x="2241" y="1121"/>
                  </a:lnTo>
                  <a:lnTo>
                    <a:pt x="2217" y="1340"/>
                  </a:lnTo>
                  <a:lnTo>
                    <a:pt x="2168" y="1559"/>
                  </a:lnTo>
                  <a:lnTo>
                    <a:pt x="2046" y="1754"/>
                  </a:lnTo>
                  <a:lnTo>
                    <a:pt x="1924" y="1900"/>
                  </a:lnTo>
                  <a:lnTo>
                    <a:pt x="1754" y="2046"/>
                  </a:lnTo>
                  <a:lnTo>
                    <a:pt x="1559" y="2144"/>
                  </a:lnTo>
                  <a:lnTo>
                    <a:pt x="1364" y="2217"/>
                  </a:lnTo>
                  <a:lnTo>
                    <a:pt x="1121" y="2241"/>
                  </a:lnTo>
                  <a:lnTo>
                    <a:pt x="1121" y="224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732;p40"/>
            <p:cNvSpPr/>
            <p:nvPr/>
          </p:nvSpPr>
          <p:spPr>
            <a:xfrm>
              <a:off x="2038150" y="4589125"/>
              <a:ext cx="87100" cy="87100"/>
            </a:xfrm>
            <a:custGeom>
              <a:avLst/>
              <a:gdLst/>
              <a:ahLst/>
              <a:cxnLst/>
              <a:rect l="l" t="t" r="r" b="b"/>
              <a:pathLst>
                <a:path w="3484" h="3484" fill="none" extrusionOk="0">
                  <a:moveTo>
                    <a:pt x="1" y="0"/>
                  </a:moveTo>
                  <a:lnTo>
                    <a:pt x="3483" y="3483"/>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33;p40"/>
            <p:cNvSpPr/>
            <p:nvPr/>
          </p:nvSpPr>
          <p:spPr>
            <a:xfrm>
              <a:off x="2194025" y="4564150"/>
              <a:ext cx="54825" cy="54825"/>
            </a:xfrm>
            <a:custGeom>
              <a:avLst/>
              <a:gdLst/>
              <a:ahLst/>
              <a:cxnLst/>
              <a:rect l="l" t="t" r="r" b="b"/>
              <a:pathLst>
                <a:path w="2193" h="2193" fill="none" extrusionOk="0">
                  <a:moveTo>
                    <a:pt x="2192" y="1"/>
                  </a:moveTo>
                  <a:lnTo>
                    <a:pt x="1" y="2193"/>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21012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3908694" cy="669300"/>
          </a:xfrm>
          <a:prstGeom prst="rect">
            <a:avLst/>
          </a:prstGeom>
        </p:spPr>
        <p:txBody>
          <a:bodyPr spcFirstLastPara="1" wrap="square" lIns="91425" tIns="91425" rIns="91425" bIns="91425" anchor="b" anchorCtr="0">
            <a:noAutofit/>
          </a:bodyPr>
          <a:lstStyle/>
          <a:p>
            <a:r>
              <a:rPr lang="en-US" sz="1800" dirty="0"/>
              <a:t>What goal do you want to achieve within a topic?</a:t>
            </a:r>
          </a:p>
        </p:txBody>
      </p:sp>
      <p:sp>
        <p:nvSpPr>
          <p:cNvPr id="120" name="Google Shape;120;p16"/>
          <p:cNvSpPr txBox="1">
            <a:spLocks noGrp="1"/>
          </p:cNvSpPr>
          <p:nvPr>
            <p:ph type="body" idx="1"/>
          </p:nvPr>
        </p:nvSpPr>
        <p:spPr>
          <a:xfrm>
            <a:off x="304800" y="1581150"/>
            <a:ext cx="2971800" cy="2881800"/>
          </a:xfrm>
          <a:prstGeom prst="rect">
            <a:avLst/>
          </a:prstGeom>
        </p:spPr>
        <p:txBody>
          <a:bodyPr spcFirstLastPara="1" wrap="square" lIns="91425" tIns="91425" rIns="91425" bIns="91425" anchor="t" anchorCtr="0">
            <a:noAutofit/>
          </a:bodyPr>
          <a:lstStyle/>
          <a:p>
            <a:pPr lvl="0"/>
            <a:r>
              <a:rPr lang="en-US" sz="1050" dirty="0"/>
              <a:t>Make a list of all local jobs available to members my age</a:t>
            </a:r>
          </a:p>
          <a:p>
            <a:pPr lvl="0"/>
            <a:r>
              <a:rPr lang="en-US" sz="1050" dirty="0"/>
              <a:t>Fill out sample job applications</a:t>
            </a:r>
          </a:p>
          <a:p>
            <a:pPr lvl="0"/>
            <a:r>
              <a:rPr lang="en-US" sz="1050" dirty="0"/>
              <a:t>Create a resume</a:t>
            </a:r>
          </a:p>
          <a:p>
            <a:pPr lvl="0"/>
            <a:r>
              <a:rPr lang="en-US" sz="1050" dirty="0"/>
              <a:t>Interview a relative or neighbor about his or her job</a:t>
            </a:r>
          </a:p>
          <a:p>
            <a:pPr lvl="0"/>
            <a:r>
              <a:rPr lang="en-US" sz="1050" dirty="0"/>
              <a:t>Volunteer at a job site that interests me (like a school, hospital, farm, park, office, etc.)</a:t>
            </a:r>
          </a:p>
          <a:p>
            <a:pPr lvl="0"/>
            <a:r>
              <a:rPr lang="en-US" sz="1050" dirty="0"/>
              <a:t>Complete a career aptitude test about my career-related interests and traits</a:t>
            </a:r>
          </a:p>
          <a:p>
            <a:pPr lvl="0"/>
            <a:r>
              <a:rPr lang="en-US" sz="1050" dirty="0"/>
              <a:t>Complete the Career Connection quiz on career choices</a:t>
            </a:r>
          </a:p>
          <a:p>
            <a:r>
              <a:rPr lang="en-US" sz="1050" dirty="0"/>
              <a:t>Choose a high school career path, major, or specific courses that may help with my career</a:t>
            </a:r>
          </a:p>
          <a:p>
            <a:pPr lvl="0"/>
            <a:endParaRPr lang="en-US" sz="1050" dirty="0"/>
          </a:p>
        </p:txBody>
      </p:sp>
      <p:sp>
        <p:nvSpPr>
          <p:cNvPr id="8" name="Google Shape;120;p16"/>
          <p:cNvSpPr txBox="1">
            <a:spLocks noGrp="1"/>
          </p:cNvSpPr>
          <p:nvPr>
            <p:ph type="body" idx="1"/>
          </p:nvPr>
        </p:nvSpPr>
        <p:spPr>
          <a:xfrm>
            <a:off x="3352800" y="1594950"/>
            <a:ext cx="2514600" cy="2881800"/>
          </a:xfrm>
          <a:prstGeom prst="rect">
            <a:avLst/>
          </a:prstGeom>
        </p:spPr>
        <p:txBody>
          <a:bodyPr spcFirstLastPara="1" wrap="square" lIns="91425" tIns="91425" rIns="91425" bIns="91425" anchor="t" anchorCtr="0">
            <a:noAutofit/>
          </a:bodyPr>
          <a:lstStyle/>
          <a:p>
            <a:pPr lvl="0"/>
            <a:r>
              <a:rPr lang="en-US" sz="1050" dirty="0"/>
              <a:t>Research and give a report about a career that interests me</a:t>
            </a:r>
          </a:p>
          <a:p>
            <a:pPr lvl="0"/>
            <a:r>
              <a:rPr lang="en-US" sz="1050" dirty="0"/>
              <a:t>Research a possible career field and interview someone in the field</a:t>
            </a:r>
          </a:p>
          <a:p>
            <a:pPr lvl="0"/>
            <a:r>
              <a:rPr lang="en-US" sz="1050" dirty="0"/>
              <a:t>Create a career portfolio with documents that highlight my talents and accomplishments</a:t>
            </a:r>
          </a:p>
          <a:p>
            <a:pPr lvl="0"/>
            <a:r>
              <a:rPr lang="en-US" sz="1050" dirty="0"/>
              <a:t>Set up a job shadowing experience with someone in a career that interests me</a:t>
            </a:r>
          </a:p>
          <a:p>
            <a:pPr lvl="0"/>
            <a:r>
              <a:rPr lang="en-US" sz="1050" dirty="0"/>
              <a:t>Obtain a part-time job</a:t>
            </a:r>
          </a:p>
          <a:p>
            <a:r>
              <a:rPr lang="en-US" sz="1050" dirty="0"/>
              <a:t>Participate in the Job Interview or Career Investigation STAR Events</a:t>
            </a:r>
          </a:p>
        </p:txBody>
      </p:sp>
      <p:grpSp>
        <p:nvGrpSpPr>
          <p:cNvPr id="9" name="Google Shape;763;p40"/>
          <p:cNvGrpSpPr/>
          <p:nvPr/>
        </p:nvGrpSpPr>
        <p:grpSpPr>
          <a:xfrm>
            <a:off x="4302147" y="742950"/>
            <a:ext cx="422253" cy="383786"/>
            <a:chOff x="4556450" y="4963575"/>
            <a:chExt cx="548025" cy="498100"/>
          </a:xfrm>
        </p:grpSpPr>
        <p:sp>
          <p:nvSpPr>
            <p:cNvPr id="10" name="Google Shape;764;p40"/>
            <p:cNvSpPr/>
            <p:nvPr/>
          </p:nvSpPr>
          <p:spPr>
            <a:xfrm>
              <a:off x="4611850" y="5222350"/>
              <a:ext cx="436600" cy="239325"/>
            </a:xfrm>
            <a:custGeom>
              <a:avLst/>
              <a:gdLst/>
              <a:ahLst/>
              <a:cxnLst/>
              <a:rect l="l" t="t" r="r" b="b"/>
              <a:pathLst>
                <a:path w="17464" h="9573" fill="none" extrusionOk="0">
                  <a:moveTo>
                    <a:pt x="1" y="1"/>
                  </a:moveTo>
                  <a:lnTo>
                    <a:pt x="1" y="4677"/>
                  </a:lnTo>
                  <a:lnTo>
                    <a:pt x="8720" y="9572"/>
                  </a:lnTo>
                  <a:lnTo>
                    <a:pt x="17463" y="4677"/>
                  </a:lnTo>
                  <a:lnTo>
                    <a:pt x="17463"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65;p40"/>
            <p:cNvSpPr/>
            <p:nvPr/>
          </p:nvSpPr>
          <p:spPr>
            <a:xfrm>
              <a:off x="4612475" y="4963575"/>
              <a:ext cx="435975" cy="125450"/>
            </a:xfrm>
            <a:custGeom>
              <a:avLst/>
              <a:gdLst/>
              <a:ahLst/>
              <a:cxnLst/>
              <a:rect l="l" t="t" r="r" b="b"/>
              <a:pathLst>
                <a:path w="17439" h="5018" fill="none" extrusionOk="0">
                  <a:moveTo>
                    <a:pt x="17438" y="5018"/>
                  </a:moveTo>
                  <a:lnTo>
                    <a:pt x="8671" y="1"/>
                  </a:lnTo>
                  <a:lnTo>
                    <a:pt x="0" y="5018"/>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66;p40"/>
            <p:cNvSpPr/>
            <p:nvPr/>
          </p:nvSpPr>
          <p:spPr>
            <a:xfrm>
              <a:off x="4556450" y="5089000"/>
              <a:ext cx="274025" cy="225925"/>
            </a:xfrm>
            <a:custGeom>
              <a:avLst/>
              <a:gdLst/>
              <a:ahLst/>
              <a:cxnLst/>
              <a:rect l="l" t="t" r="r" b="b"/>
              <a:pathLst>
                <a:path w="10961" h="9037" fill="none" extrusionOk="0">
                  <a:moveTo>
                    <a:pt x="8720" y="9037"/>
                  </a:moveTo>
                  <a:lnTo>
                    <a:pt x="1" y="4068"/>
                  </a:lnTo>
                  <a:lnTo>
                    <a:pt x="2241" y="1"/>
                  </a:lnTo>
                  <a:lnTo>
                    <a:pt x="10960" y="4969"/>
                  </a:lnTo>
                  <a:lnTo>
                    <a:pt x="8720"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67;p40"/>
            <p:cNvSpPr/>
            <p:nvPr/>
          </p:nvSpPr>
          <p:spPr>
            <a:xfrm>
              <a:off x="4830450" y="5089000"/>
              <a:ext cx="274025" cy="225925"/>
            </a:xfrm>
            <a:custGeom>
              <a:avLst/>
              <a:gdLst/>
              <a:ahLst/>
              <a:cxnLst/>
              <a:rect l="l" t="t" r="r" b="b"/>
              <a:pathLst>
                <a:path w="10961" h="9037" fill="none" extrusionOk="0">
                  <a:moveTo>
                    <a:pt x="2241" y="9037"/>
                  </a:moveTo>
                  <a:lnTo>
                    <a:pt x="10960" y="4068"/>
                  </a:lnTo>
                  <a:lnTo>
                    <a:pt x="8719" y="1"/>
                  </a:lnTo>
                  <a:lnTo>
                    <a:pt x="0" y="4969"/>
                  </a:lnTo>
                  <a:lnTo>
                    <a:pt x="2241"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68;p40"/>
            <p:cNvSpPr/>
            <p:nvPr/>
          </p:nvSpPr>
          <p:spPr>
            <a:xfrm>
              <a:off x="4830450" y="5213225"/>
              <a:ext cx="25" cy="248450"/>
            </a:xfrm>
            <a:custGeom>
              <a:avLst/>
              <a:gdLst/>
              <a:ahLst/>
              <a:cxnLst/>
              <a:rect l="l" t="t" r="r" b="b"/>
              <a:pathLst>
                <a:path w="1" h="9938" fill="none" extrusionOk="0">
                  <a:moveTo>
                    <a:pt x="0" y="0"/>
                  </a:moveTo>
                  <a:lnTo>
                    <a:pt x="0" y="9937"/>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113025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3908694" cy="669300"/>
          </a:xfrm>
          <a:prstGeom prst="rect">
            <a:avLst/>
          </a:prstGeom>
        </p:spPr>
        <p:txBody>
          <a:bodyPr spcFirstLastPara="1" wrap="square" lIns="91425" tIns="91425" rIns="91425" bIns="91425" anchor="b" anchorCtr="0">
            <a:noAutofit/>
          </a:bodyPr>
          <a:lstStyle/>
          <a:p>
            <a:r>
              <a:rPr lang="en-US" sz="1800" dirty="0"/>
              <a:t>What goal do you want to achieve within a topic?</a:t>
            </a:r>
          </a:p>
        </p:txBody>
      </p:sp>
      <p:sp>
        <p:nvSpPr>
          <p:cNvPr id="120" name="Google Shape;120;p16"/>
          <p:cNvSpPr txBox="1">
            <a:spLocks noGrp="1"/>
          </p:cNvSpPr>
          <p:nvPr>
            <p:ph type="body" idx="1"/>
          </p:nvPr>
        </p:nvSpPr>
        <p:spPr>
          <a:xfrm>
            <a:off x="152400" y="1581150"/>
            <a:ext cx="2895600" cy="2881800"/>
          </a:xfrm>
          <a:prstGeom prst="rect">
            <a:avLst/>
          </a:prstGeom>
        </p:spPr>
        <p:txBody>
          <a:bodyPr spcFirstLastPara="1" wrap="square" lIns="91425" tIns="91425" rIns="91425" bIns="91425" anchor="t" anchorCtr="0">
            <a:noAutofit/>
          </a:bodyPr>
          <a:lstStyle/>
          <a:p>
            <a:pPr lvl="0"/>
            <a:r>
              <a:rPr lang="en-US" sz="1050" dirty="0"/>
              <a:t>Create a portfolio of my accomplishments</a:t>
            </a:r>
          </a:p>
          <a:p>
            <a:pPr lvl="0"/>
            <a:r>
              <a:rPr lang="en-US" sz="1050" dirty="0"/>
              <a:t>Set and work toward goals to improve on the job (like being on time, using time well, having a good attitude, etc.)</a:t>
            </a:r>
          </a:p>
          <a:p>
            <a:pPr lvl="0"/>
            <a:r>
              <a:rPr lang="en-US" sz="1050" dirty="0"/>
              <a:t>Create a plan for my own business</a:t>
            </a:r>
          </a:p>
          <a:p>
            <a:pPr lvl="0"/>
            <a:r>
              <a:rPr lang="en-US" sz="1050" dirty="0"/>
              <a:t>Research colleges and postsecondary school choices</a:t>
            </a:r>
          </a:p>
          <a:p>
            <a:pPr lvl="0"/>
            <a:r>
              <a:rPr lang="en-US" sz="1050" dirty="0"/>
              <a:t>Create a junior-senior year timetable for researching and applying to colleges or other post-secondary education</a:t>
            </a:r>
          </a:p>
          <a:p>
            <a:pPr lvl="0"/>
            <a:r>
              <a:rPr lang="en-US" sz="1050" dirty="0"/>
              <a:t>Attend a job fair</a:t>
            </a:r>
          </a:p>
          <a:p>
            <a:r>
              <a:rPr lang="en-US" sz="1050" dirty="0"/>
              <a:t>Organize a senior mock interview day to practice interviewing skills</a:t>
            </a:r>
          </a:p>
          <a:p>
            <a:pPr lvl="0"/>
            <a:r>
              <a:rPr lang="en-US" sz="1050" dirty="0"/>
              <a:t>Organize a college fair at school</a:t>
            </a:r>
          </a:p>
          <a:p>
            <a:pPr marL="139700" indent="0">
              <a:buNone/>
            </a:pPr>
            <a:endParaRPr lang="en-US" sz="1050" dirty="0"/>
          </a:p>
          <a:p>
            <a:pPr marL="139700" lvl="0" indent="0">
              <a:buNone/>
            </a:pPr>
            <a:endParaRPr lang="en-US" sz="1050" dirty="0"/>
          </a:p>
        </p:txBody>
      </p:sp>
      <p:sp>
        <p:nvSpPr>
          <p:cNvPr id="8" name="Google Shape;120;p16"/>
          <p:cNvSpPr txBox="1">
            <a:spLocks noGrp="1"/>
          </p:cNvSpPr>
          <p:nvPr>
            <p:ph type="body" idx="1"/>
          </p:nvPr>
        </p:nvSpPr>
        <p:spPr>
          <a:xfrm>
            <a:off x="3048000" y="1581150"/>
            <a:ext cx="2971800" cy="2881800"/>
          </a:xfrm>
          <a:prstGeom prst="rect">
            <a:avLst/>
          </a:prstGeom>
        </p:spPr>
        <p:txBody>
          <a:bodyPr spcFirstLastPara="1" wrap="square" lIns="91425" tIns="91425" rIns="91425" bIns="91425" anchor="t" anchorCtr="0">
            <a:noAutofit/>
          </a:bodyPr>
          <a:lstStyle/>
          <a:p>
            <a:pPr lvl="0"/>
            <a:r>
              <a:rPr lang="en-US" sz="1050" dirty="0"/>
              <a:t>Organize a bus trip for juniors to make college visits</a:t>
            </a:r>
          </a:p>
          <a:p>
            <a:pPr lvl="0"/>
            <a:r>
              <a:rPr lang="en-US" sz="1050" dirty="0"/>
              <a:t>Put away money for college each week</a:t>
            </a:r>
          </a:p>
          <a:p>
            <a:pPr lvl="0"/>
            <a:r>
              <a:rPr lang="en-US" sz="1050" dirty="0"/>
              <a:t>Research financial aid and scholarship options</a:t>
            </a:r>
          </a:p>
          <a:p>
            <a:pPr lvl="0"/>
            <a:r>
              <a:rPr lang="en-US" sz="1050" dirty="0"/>
              <a:t>Clean up my social media profiles to reflect the best version of myself to a potential employer</a:t>
            </a:r>
          </a:p>
          <a:p>
            <a:pPr lvl="0"/>
            <a:r>
              <a:rPr lang="en-US" sz="1050" dirty="0"/>
              <a:t>Establish and maintain an effective LinkedIn profile</a:t>
            </a:r>
          </a:p>
          <a:p>
            <a:pPr lvl="0"/>
            <a:r>
              <a:rPr lang="en-US" sz="1050" dirty="0"/>
              <a:t>Compile a list and describe careers that do not exist now but may exist in the future</a:t>
            </a:r>
          </a:p>
          <a:p>
            <a:pPr lvl="0"/>
            <a:r>
              <a:rPr lang="en-US" sz="1050" dirty="0"/>
              <a:t>Complete a Career Connection project</a:t>
            </a:r>
          </a:p>
          <a:p>
            <a:r>
              <a:rPr lang="en-US" sz="1050" dirty="0"/>
              <a:t>Other</a:t>
            </a:r>
          </a:p>
        </p:txBody>
      </p:sp>
      <p:grpSp>
        <p:nvGrpSpPr>
          <p:cNvPr id="9" name="Google Shape;763;p40"/>
          <p:cNvGrpSpPr/>
          <p:nvPr/>
        </p:nvGrpSpPr>
        <p:grpSpPr>
          <a:xfrm>
            <a:off x="4302147" y="742950"/>
            <a:ext cx="422253" cy="383786"/>
            <a:chOff x="4556450" y="4963575"/>
            <a:chExt cx="548025" cy="498100"/>
          </a:xfrm>
        </p:grpSpPr>
        <p:sp>
          <p:nvSpPr>
            <p:cNvPr id="10" name="Google Shape;764;p40"/>
            <p:cNvSpPr/>
            <p:nvPr/>
          </p:nvSpPr>
          <p:spPr>
            <a:xfrm>
              <a:off x="4611850" y="5222350"/>
              <a:ext cx="436600" cy="239325"/>
            </a:xfrm>
            <a:custGeom>
              <a:avLst/>
              <a:gdLst/>
              <a:ahLst/>
              <a:cxnLst/>
              <a:rect l="l" t="t" r="r" b="b"/>
              <a:pathLst>
                <a:path w="17464" h="9573" fill="none" extrusionOk="0">
                  <a:moveTo>
                    <a:pt x="1" y="1"/>
                  </a:moveTo>
                  <a:lnTo>
                    <a:pt x="1" y="4677"/>
                  </a:lnTo>
                  <a:lnTo>
                    <a:pt x="8720" y="9572"/>
                  </a:lnTo>
                  <a:lnTo>
                    <a:pt x="17463" y="4677"/>
                  </a:lnTo>
                  <a:lnTo>
                    <a:pt x="17463" y="1"/>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65;p40"/>
            <p:cNvSpPr/>
            <p:nvPr/>
          </p:nvSpPr>
          <p:spPr>
            <a:xfrm>
              <a:off x="4612475" y="4963575"/>
              <a:ext cx="435975" cy="125450"/>
            </a:xfrm>
            <a:custGeom>
              <a:avLst/>
              <a:gdLst/>
              <a:ahLst/>
              <a:cxnLst/>
              <a:rect l="l" t="t" r="r" b="b"/>
              <a:pathLst>
                <a:path w="17439" h="5018" fill="none" extrusionOk="0">
                  <a:moveTo>
                    <a:pt x="17438" y="5018"/>
                  </a:moveTo>
                  <a:lnTo>
                    <a:pt x="8671" y="1"/>
                  </a:lnTo>
                  <a:lnTo>
                    <a:pt x="0" y="5018"/>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66;p40"/>
            <p:cNvSpPr/>
            <p:nvPr/>
          </p:nvSpPr>
          <p:spPr>
            <a:xfrm>
              <a:off x="4556450" y="5089000"/>
              <a:ext cx="274025" cy="225925"/>
            </a:xfrm>
            <a:custGeom>
              <a:avLst/>
              <a:gdLst/>
              <a:ahLst/>
              <a:cxnLst/>
              <a:rect l="l" t="t" r="r" b="b"/>
              <a:pathLst>
                <a:path w="10961" h="9037" fill="none" extrusionOk="0">
                  <a:moveTo>
                    <a:pt x="8720" y="9037"/>
                  </a:moveTo>
                  <a:lnTo>
                    <a:pt x="1" y="4068"/>
                  </a:lnTo>
                  <a:lnTo>
                    <a:pt x="2241" y="1"/>
                  </a:lnTo>
                  <a:lnTo>
                    <a:pt x="10960" y="4969"/>
                  </a:lnTo>
                  <a:lnTo>
                    <a:pt x="8720"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67;p40"/>
            <p:cNvSpPr/>
            <p:nvPr/>
          </p:nvSpPr>
          <p:spPr>
            <a:xfrm>
              <a:off x="4830450" y="5089000"/>
              <a:ext cx="274025" cy="225925"/>
            </a:xfrm>
            <a:custGeom>
              <a:avLst/>
              <a:gdLst/>
              <a:ahLst/>
              <a:cxnLst/>
              <a:rect l="l" t="t" r="r" b="b"/>
              <a:pathLst>
                <a:path w="10961" h="9037" fill="none" extrusionOk="0">
                  <a:moveTo>
                    <a:pt x="2241" y="9037"/>
                  </a:moveTo>
                  <a:lnTo>
                    <a:pt x="10960" y="4068"/>
                  </a:lnTo>
                  <a:lnTo>
                    <a:pt x="8719" y="1"/>
                  </a:lnTo>
                  <a:lnTo>
                    <a:pt x="0" y="4969"/>
                  </a:lnTo>
                  <a:lnTo>
                    <a:pt x="2241" y="9037"/>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68;p40"/>
            <p:cNvSpPr/>
            <p:nvPr/>
          </p:nvSpPr>
          <p:spPr>
            <a:xfrm>
              <a:off x="4830450" y="5213225"/>
              <a:ext cx="25" cy="248450"/>
            </a:xfrm>
            <a:custGeom>
              <a:avLst/>
              <a:gdLst/>
              <a:ahLst/>
              <a:cxnLst/>
              <a:rect l="l" t="t" r="r" b="b"/>
              <a:pathLst>
                <a:path w="1" h="9938" fill="none" extrusionOk="0">
                  <a:moveTo>
                    <a:pt x="0" y="0"/>
                  </a:moveTo>
                  <a:lnTo>
                    <a:pt x="0" y="9937"/>
                  </a:lnTo>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966727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0477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Use your Working on Working project sheet to begin</a:t>
            </a:r>
          </a:p>
          <a:p>
            <a:pPr algn="ctr">
              <a:lnSpc>
                <a:spcPts val="4400"/>
              </a:lnSpc>
            </a:pPr>
            <a:r>
              <a:rPr lang="en-US" sz="4200" b="1" dirty="0">
                <a:solidFill>
                  <a:schemeClr val="bg1"/>
                </a:solidFill>
                <a:latin typeface="+mj-lt"/>
              </a:rPr>
              <a:t>planning your project. Remember, set a SMART goal.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229804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8191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Complete your True Colors assessment by ranking</a:t>
            </a:r>
          </a:p>
          <a:p>
            <a:pPr algn="ctr">
              <a:lnSpc>
                <a:spcPts val="4400"/>
              </a:lnSpc>
            </a:pPr>
            <a:r>
              <a:rPr lang="en-US" sz="4200" b="1" dirty="0">
                <a:solidFill>
                  <a:schemeClr val="bg1"/>
                </a:solidFill>
                <a:latin typeface="+mj-lt"/>
              </a:rPr>
              <a:t>each group of words from</a:t>
            </a:r>
          </a:p>
          <a:p>
            <a:pPr algn="ctr">
              <a:lnSpc>
                <a:spcPts val="4400"/>
              </a:lnSpc>
            </a:pPr>
            <a:r>
              <a:rPr lang="en-US" sz="4200" b="1" dirty="0">
                <a:solidFill>
                  <a:schemeClr val="bg1"/>
                </a:solidFill>
                <a:latin typeface="+mj-lt"/>
              </a:rPr>
              <a:t>1 (NOT like you) to</a:t>
            </a:r>
          </a:p>
          <a:p>
            <a:pPr algn="ctr">
              <a:lnSpc>
                <a:spcPts val="4400"/>
              </a:lnSpc>
            </a:pPr>
            <a:r>
              <a:rPr lang="en-US" sz="4200" b="1" dirty="0">
                <a:solidFill>
                  <a:schemeClr val="bg1"/>
                </a:solidFill>
                <a:latin typeface="+mj-lt"/>
              </a:rPr>
              <a:t>4 (MOST like you).</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331054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6573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Discuss:</a:t>
            </a:r>
          </a:p>
          <a:p>
            <a:pPr algn="ctr"/>
            <a:r>
              <a:rPr lang="en-US" sz="1800" b="1" dirty="0">
                <a:solidFill>
                  <a:schemeClr val="bg1"/>
                </a:solidFill>
                <a:latin typeface="+mj-lt"/>
              </a:rPr>
              <a:t>Describe the most successful group you’ve worked with.</a:t>
            </a:r>
          </a:p>
          <a:p>
            <a:pPr algn="ctr"/>
            <a:r>
              <a:rPr lang="en-US" sz="1800" b="1" dirty="0">
                <a:solidFill>
                  <a:schemeClr val="bg1"/>
                </a:solidFill>
                <a:latin typeface="+mj-lt"/>
              </a:rPr>
              <a:t>Why were you successful?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62251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6573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Discuss:</a:t>
            </a:r>
          </a:p>
          <a:p>
            <a:pPr algn="ctr"/>
            <a:r>
              <a:rPr lang="en-US" sz="1800" b="1" dirty="0">
                <a:solidFill>
                  <a:schemeClr val="bg1"/>
                </a:solidFill>
                <a:latin typeface="+mj-lt"/>
              </a:rPr>
              <a:t>What are some reasons why groups are not successful?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2782257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6573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Discuss:</a:t>
            </a:r>
          </a:p>
          <a:p>
            <a:pPr algn="ctr"/>
            <a:r>
              <a:rPr lang="en-US" sz="1800" b="1" dirty="0">
                <a:solidFill>
                  <a:schemeClr val="bg1"/>
                </a:solidFill>
                <a:latin typeface="+mj-lt"/>
              </a:rPr>
              <a:t>What role does communication play in our lives?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23594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Where We’re Going:</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The member will be able to reflect on and identify his or her personal strengths and weaknesses and demonstrate how he or she can best utilize these points to contribute to the success of a team.</a:t>
            </a:r>
          </a:p>
          <a:p>
            <a:pPr lvl="0"/>
            <a:r>
              <a:rPr lang="en-US" sz="1200" dirty="0"/>
              <a:t>The member will be able to identify methods for successfully collaborating with others in the workplace.</a:t>
            </a:r>
          </a:p>
          <a:p>
            <a:r>
              <a:rPr lang="en-US" sz="1200" dirty="0"/>
              <a:t>The member will be able to devise a project to improve his or her real world skills based on a SMART goal for </a:t>
            </a:r>
            <a:r>
              <a:rPr lang="en-US" sz="1200"/>
              <a:t>the “Working on Working” </a:t>
            </a:r>
            <a:r>
              <a:rPr lang="en-US" sz="1200" dirty="0"/>
              <a:t>Power of One unit.</a:t>
            </a:r>
            <a:endParaRPr sz="1200" b="1" dirty="0">
              <a:solidFill>
                <a:schemeClr val="tx1"/>
              </a:solidFill>
            </a:endParaRPr>
          </a:p>
        </p:txBody>
      </p:sp>
      <p:sp>
        <p:nvSpPr>
          <p:cNvPr id="6" name="Google Shape;370;p40"/>
          <p:cNvSpPr/>
          <p:nvPr/>
        </p:nvSpPr>
        <p:spPr>
          <a:xfrm>
            <a:off x="2882588" y="895350"/>
            <a:ext cx="339249" cy="449574"/>
          </a:xfrm>
          <a:custGeom>
            <a:avLst/>
            <a:gdLst/>
            <a:ahLst/>
            <a:cxnLst/>
            <a:rect l="l" t="t" r="r" b="b"/>
            <a:pathLst>
              <a:path w="11983" h="15880" fill="none" extrusionOk="0">
                <a:moveTo>
                  <a:pt x="5992" y="0"/>
                </a:moveTo>
                <a:lnTo>
                  <a:pt x="5992" y="0"/>
                </a:lnTo>
                <a:lnTo>
                  <a:pt x="5675" y="0"/>
                </a:lnTo>
                <a:lnTo>
                  <a:pt x="5383" y="25"/>
                </a:lnTo>
                <a:lnTo>
                  <a:pt x="5091" y="73"/>
                </a:lnTo>
                <a:lnTo>
                  <a:pt x="4774" y="122"/>
                </a:lnTo>
                <a:lnTo>
                  <a:pt x="4506" y="195"/>
                </a:lnTo>
                <a:lnTo>
                  <a:pt x="4214" y="268"/>
                </a:lnTo>
                <a:lnTo>
                  <a:pt x="3654" y="463"/>
                </a:lnTo>
                <a:lnTo>
                  <a:pt x="3142" y="731"/>
                </a:lnTo>
                <a:lnTo>
                  <a:pt x="2631" y="1023"/>
                </a:lnTo>
                <a:lnTo>
                  <a:pt x="2192" y="1364"/>
                </a:lnTo>
                <a:lnTo>
                  <a:pt x="1754" y="1754"/>
                </a:lnTo>
                <a:lnTo>
                  <a:pt x="1364" y="2192"/>
                </a:lnTo>
                <a:lnTo>
                  <a:pt x="1023" y="2631"/>
                </a:lnTo>
                <a:lnTo>
                  <a:pt x="731" y="3142"/>
                </a:lnTo>
                <a:lnTo>
                  <a:pt x="463" y="3653"/>
                </a:lnTo>
                <a:lnTo>
                  <a:pt x="268" y="4214"/>
                </a:lnTo>
                <a:lnTo>
                  <a:pt x="195" y="4506"/>
                </a:lnTo>
                <a:lnTo>
                  <a:pt x="122" y="4774"/>
                </a:lnTo>
                <a:lnTo>
                  <a:pt x="73" y="5090"/>
                </a:lnTo>
                <a:lnTo>
                  <a:pt x="25" y="5383"/>
                </a:lnTo>
                <a:lnTo>
                  <a:pt x="0" y="5675"/>
                </a:lnTo>
                <a:lnTo>
                  <a:pt x="0" y="5991"/>
                </a:lnTo>
                <a:lnTo>
                  <a:pt x="0" y="5991"/>
                </a:lnTo>
                <a:lnTo>
                  <a:pt x="25" y="6430"/>
                </a:lnTo>
                <a:lnTo>
                  <a:pt x="73" y="6868"/>
                </a:lnTo>
                <a:lnTo>
                  <a:pt x="147" y="7331"/>
                </a:lnTo>
                <a:lnTo>
                  <a:pt x="268" y="7769"/>
                </a:lnTo>
                <a:lnTo>
                  <a:pt x="390" y="8208"/>
                </a:lnTo>
                <a:lnTo>
                  <a:pt x="561" y="8646"/>
                </a:lnTo>
                <a:lnTo>
                  <a:pt x="731" y="9085"/>
                </a:lnTo>
                <a:lnTo>
                  <a:pt x="926" y="9523"/>
                </a:lnTo>
                <a:lnTo>
                  <a:pt x="1145" y="9937"/>
                </a:lnTo>
                <a:lnTo>
                  <a:pt x="1389" y="10375"/>
                </a:lnTo>
                <a:lnTo>
                  <a:pt x="1900" y="11179"/>
                </a:lnTo>
                <a:lnTo>
                  <a:pt x="2436" y="11958"/>
                </a:lnTo>
                <a:lnTo>
                  <a:pt x="2996" y="12689"/>
                </a:lnTo>
                <a:lnTo>
                  <a:pt x="3556" y="13371"/>
                </a:lnTo>
                <a:lnTo>
                  <a:pt x="4092" y="13980"/>
                </a:lnTo>
                <a:lnTo>
                  <a:pt x="4603" y="14540"/>
                </a:lnTo>
                <a:lnTo>
                  <a:pt x="5066" y="15003"/>
                </a:lnTo>
                <a:lnTo>
                  <a:pt x="5724" y="15636"/>
                </a:lnTo>
                <a:lnTo>
                  <a:pt x="5992" y="15880"/>
                </a:lnTo>
                <a:lnTo>
                  <a:pt x="5992" y="15880"/>
                </a:lnTo>
                <a:lnTo>
                  <a:pt x="6260" y="15636"/>
                </a:lnTo>
                <a:lnTo>
                  <a:pt x="6917" y="15003"/>
                </a:lnTo>
                <a:lnTo>
                  <a:pt x="7380" y="14540"/>
                </a:lnTo>
                <a:lnTo>
                  <a:pt x="7891" y="13980"/>
                </a:lnTo>
                <a:lnTo>
                  <a:pt x="8427" y="13371"/>
                </a:lnTo>
                <a:lnTo>
                  <a:pt x="8987" y="12689"/>
                </a:lnTo>
                <a:lnTo>
                  <a:pt x="9548" y="11958"/>
                </a:lnTo>
                <a:lnTo>
                  <a:pt x="10083" y="11179"/>
                </a:lnTo>
                <a:lnTo>
                  <a:pt x="10595" y="10375"/>
                </a:lnTo>
                <a:lnTo>
                  <a:pt x="10838" y="9937"/>
                </a:lnTo>
                <a:lnTo>
                  <a:pt x="11058" y="9523"/>
                </a:lnTo>
                <a:lnTo>
                  <a:pt x="11252" y="9085"/>
                </a:lnTo>
                <a:lnTo>
                  <a:pt x="11423" y="8646"/>
                </a:lnTo>
                <a:lnTo>
                  <a:pt x="11593" y="8208"/>
                </a:lnTo>
                <a:lnTo>
                  <a:pt x="11715" y="7769"/>
                </a:lnTo>
                <a:lnTo>
                  <a:pt x="11837" y="7331"/>
                </a:lnTo>
                <a:lnTo>
                  <a:pt x="11910" y="6868"/>
                </a:lnTo>
                <a:lnTo>
                  <a:pt x="11959" y="6430"/>
                </a:lnTo>
                <a:lnTo>
                  <a:pt x="11983" y="5991"/>
                </a:lnTo>
                <a:lnTo>
                  <a:pt x="11983" y="5991"/>
                </a:lnTo>
                <a:lnTo>
                  <a:pt x="11983" y="5675"/>
                </a:lnTo>
                <a:lnTo>
                  <a:pt x="11959" y="5383"/>
                </a:lnTo>
                <a:lnTo>
                  <a:pt x="11910" y="5090"/>
                </a:lnTo>
                <a:lnTo>
                  <a:pt x="11861" y="4774"/>
                </a:lnTo>
                <a:lnTo>
                  <a:pt x="11788" y="4506"/>
                </a:lnTo>
                <a:lnTo>
                  <a:pt x="11715" y="4214"/>
                </a:lnTo>
                <a:lnTo>
                  <a:pt x="11520" y="3653"/>
                </a:lnTo>
                <a:lnTo>
                  <a:pt x="11252" y="3142"/>
                </a:lnTo>
                <a:lnTo>
                  <a:pt x="10960" y="2631"/>
                </a:lnTo>
                <a:lnTo>
                  <a:pt x="10619" y="2192"/>
                </a:lnTo>
                <a:lnTo>
                  <a:pt x="10229" y="1754"/>
                </a:lnTo>
                <a:lnTo>
                  <a:pt x="9791" y="1364"/>
                </a:lnTo>
                <a:lnTo>
                  <a:pt x="9353" y="1023"/>
                </a:lnTo>
                <a:lnTo>
                  <a:pt x="8841" y="731"/>
                </a:lnTo>
                <a:lnTo>
                  <a:pt x="8330" y="463"/>
                </a:lnTo>
                <a:lnTo>
                  <a:pt x="7770" y="268"/>
                </a:lnTo>
                <a:lnTo>
                  <a:pt x="7477" y="195"/>
                </a:lnTo>
                <a:lnTo>
                  <a:pt x="7209" y="122"/>
                </a:lnTo>
                <a:lnTo>
                  <a:pt x="6893" y="73"/>
                </a:lnTo>
                <a:lnTo>
                  <a:pt x="6601" y="25"/>
                </a:lnTo>
                <a:lnTo>
                  <a:pt x="6308" y="0"/>
                </a:lnTo>
                <a:lnTo>
                  <a:pt x="5992" y="0"/>
                </a:lnTo>
                <a:lnTo>
                  <a:pt x="5992" y="0"/>
                </a:lnTo>
                <a:close/>
                <a:moveTo>
                  <a:pt x="5992" y="8549"/>
                </a:moveTo>
                <a:lnTo>
                  <a:pt x="5992" y="8549"/>
                </a:lnTo>
                <a:lnTo>
                  <a:pt x="5724" y="8549"/>
                </a:lnTo>
                <a:lnTo>
                  <a:pt x="5480" y="8500"/>
                </a:lnTo>
                <a:lnTo>
                  <a:pt x="5237" y="8451"/>
                </a:lnTo>
                <a:lnTo>
                  <a:pt x="4993" y="8354"/>
                </a:lnTo>
                <a:lnTo>
                  <a:pt x="4774" y="8257"/>
                </a:lnTo>
                <a:lnTo>
                  <a:pt x="4555" y="8110"/>
                </a:lnTo>
                <a:lnTo>
                  <a:pt x="4360" y="7964"/>
                </a:lnTo>
                <a:lnTo>
                  <a:pt x="4189" y="7794"/>
                </a:lnTo>
                <a:lnTo>
                  <a:pt x="4019" y="7623"/>
                </a:lnTo>
                <a:lnTo>
                  <a:pt x="3873" y="7428"/>
                </a:lnTo>
                <a:lnTo>
                  <a:pt x="3727" y="7209"/>
                </a:lnTo>
                <a:lnTo>
                  <a:pt x="3629" y="6990"/>
                </a:lnTo>
                <a:lnTo>
                  <a:pt x="3532" y="6746"/>
                </a:lnTo>
                <a:lnTo>
                  <a:pt x="3483" y="6503"/>
                </a:lnTo>
                <a:lnTo>
                  <a:pt x="3434" y="6259"/>
                </a:lnTo>
                <a:lnTo>
                  <a:pt x="3434" y="5991"/>
                </a:lnTo>
                <a:lnTo>
                  <a:pt x="3434" y="5991"/>
                </a:lnTo>
                <a:lnTo>
                  <a:pt x="3434" y="5724"/>
                </a:lnTo>
                <a:lnTo>
                  <a:pt x="3483" y="5480"/>
                </a:lnTo>
                <a:lnTo>
                  <a:pt x="3532" y="5236"/>
                </a:lnTo>
                <a:lnTo>
                  <a:pt x="3629" y="4993"/>
                </a:lnTo>
                <a:lnTo>
                  <a:pt x="3727" y="4774"/>
                </a:lnTo>
                <a:lnTo>
                  <a:pt x="3873" y="4555"/>
                </a:lnTo>
                <a:lnTo>
                  <a:pt x="4019" y="4360"/>
                </a:lnTo>
                <a:lnTo>
                  <a:pt x="4189" y="4189"/>
                </a:lnTo>
                <a:lnTo>
                  <a:pt x="4360" y="4019"/>
                </a:lnTo>
                <a:lnTo>
                  <a:pt x="4555" y="3873"/>
                </a:lnTo>
                <a:lnTo>
                  <a:pt x="4774" y="3726"/>
                </a:lnTo>
                <a:lnTo>
                  <a:pt x="4993" y="3629"/>
                </a:lnTo>
                <a:lnTo>
                  <a:pt x="5237" y="3532"/>
                </a:lnTo>
                <a:lnTo>
                  <a:pt x="5480" y="3483"/>
                </a:lnTo>
                <a:lnTo>
                  <a:pt x="5724" y="3434"/>
                </a:lnTo>
                <a:lnTo>
                  <a:pt x="5992" y="3434"/>
                </a:lnTo>
                <a:lnTo>
                  <a:pt x="5992" y="3434"/>
                </a:lnTo>
                <a:lnTo>
                  <a:pt x="6260" y="3434"/>
                </a:lnTo>
                <a:lnTo>
                  <a:pt x="6503" y="3483"/>
                </a:lnTo>
                <a:lnTo>
                  <a:pt x="6747" y="3532"/>
                </a:lnTo>
                <a:lnTo>
                  <a:pt x="6990" y="3629"/>
                </a:lnTo>
                <a:lnTo>
                  <a:pt x="7209" y="3726"/>
                </a:lnTo>
                <a:lnTo>
                  <a:pt x="7429" y="3873"/>
                </a:lnTo>
                <a:lnTo>
                  <a:pt x="7623" y="4019"/>
                </a:lnTo>
                <a:lnTo>
                  <a:pt x="7794" y="4189"/>
                </a:lnTo>
                <a:lnTo>
                  <a:pt x="7964" y="4360"/>
                </a:lnTo>
                <a:lnTo>
                  <a:pt x="8111" y="4555"/>
                </a:lnTo>
                <a:lnTo>
                  <a:pt x="8257" y="4774"/>
                </a:lnTo>
                <a:lnTo>
                  <a:pt x="8354" y="4993"/>
                </a:lnTo>
                <a:lnTo>
                  <a:pt x="8452" y="5236"/>
                </a:lnTo>
                <a:lnTo>
                  <a:pt x="8500" y="5480"/>
                </a:lnTo>
                <a:lnTo>
                  <a:pt x="8549" y="5724"/>
                </a:lnTo>
                <a:lnTo>
                  <a:pt x="8549" y="5991"/>
                </a:lnTo>
                <a:lnTo>
                  <a:pt x="8549" y="5991"/>
                </a:lnTo>
                <a:lnTo>
                  <a:pt x="8549" y="6259"/>
                </a:lnTo>
                <a:lnTo>
                  <a:pt x="8500" y="6503"/>
                </a:lnTo>
                <a:lnTo>
                  <a:pt x="8452" y="6746"/>
                </a:lnTo>
                <a:lnTo>
                  <a:pt x="8354" y="6990"/>
                </a:lnTo>
                <a:lnTo>
                  <a:pt x="8257" y="7209"/>
                </a:lnTo>
                <a:lnTo>
                  <a:pt x="8111" y="7428"/>
                </a:lnTo>
                <a:lnTo>
                  <a:pt x="7964" y="7623"/>
                </a:lnTo>
                <a:lnTo>
                  <a:pt x="7794" y="7794"/>
                </a:lnTo>
                <a:lnTo>
                  <a:pt x="7623" y="7964"/>
                </a:lnTo>
                <a:lnTo>
                  <a:pt x="7429" y="8110"/>
                </a:lnTo>
                <a:lnTo>
                  <a:pt x="7209" y="8257"/>
                </a:lnTo>
                <a:lnTo>
                  <a:pt x="6990" y="8354"/>
                </a:lnTo>
                <a:lnTo>
                  <a:pt x="6747" y="8451"/>
                </a:lnTo>
                <a:lnTo>
                  <a:pt x="6503" y="8500"/>
                </a:lnTo>
                <a:lnTo>
                  <a:pt x="6260" y="8549"/>
                </a:lnTo>
                <a:lnTo>
                  <a:pt x="5992" y="8549"/>
                </a:lnTo>
                <a:lnTo>
                  <a:pt x="5992" y="8549"/>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8685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434706" y="796375"/>
            <a:ext cx="5218800" cy="669300"/>
          </a:xfrm>
          <a:prstGeom prst="rect">
            <a:avLst/>
          </a:prstGeom>
        </p:spPr>
        <p:txBody>
          <a:bodyPr spcFirstLastPara="1" wrap="square" lIns="91425" tIns="91425" rIns="91425" bIns="91425" anchor="b" anchorCtr="0">
            <a:noAutofit/>
          </a:bodyPr>
          <a:lstStyle/>
          <a:p>
            <a:r>
              <a:rPr lang="en-US" sz="1800" dirty="0"/>
              <a:t>How We’ll Get There:</a:t>
            </a:r>
          </a:p>
        </p:txBody>
      </p:sp>
      <p:sp>
        <p:nvSpPr>
          <p:cNvPr id="120" name="Google Shape;120;p16"/>
          <p:cNvSpPr txBox="1">
            <a:spLocks noGrp="1"/>
          </p:cNvSpPr>
          <p:nvPr>
            <p:ph type="body" idx="1"/>
          </p:nvPr>
        </p:nvSpPr>
        <p:spPr>
          <a:xfrm>
            <a:off x="434324" y="1809750"/>
            <a:ext cx="5204476" cy="2881800"/>
          </a:xfrm>
          <a:prstGeom prst="rect">
            <a:avLst/>
          </a:prstGeom>
        </p:spPr>
        <p:txBody>
          <a:bodyPr spcFirstLastPara="1" wrap="square" lIns="91425" tIns="91425" rIns="91425" bIns="91425" anchor="t" anchorCtr="0">
            <a:noAutofit/>
          </a:bodyPr>
          <a:lstStyle/>
          <a:p>
            <a:pPr lvl="0"/>
            <a:r>
              <a:rPr lang="en-US" sz="1200" dirty="0"/>
              <a:t>Understanding our personal True Colors</a:t>
            </a:r>
          </a:p>
          <a:p>
            <a:pPr lvl="0"/>
            <a:r>
              <a:rPr lang="en-US" sz="1200" dirty="0"/>
              <a:t>Examining collaboration and leveraging differences</a:t>
            </a:r>
          </a:p>
          <a:p>
            <a:r>
              <a:rPr lang="en-US" sz="1200" dirty="0"/>
              <a:t>Power of One: Working on Working</a:t>
            </a:r>
            <a:endParaRPr sz="1200" b="1" dirty="0">
              <a:solidFill>
                <a:schemeClr val="tx1"/>
              </a:solidFill>
            </a:endParaRPr>
          </a:p>
        </p:txBody>
      </p:sp>
      <p:grpSp>
        <p:nvGrpSpPr>
          <p:cNvPr id="6" name="Google Shape;371;p40"/>
          <p:cNvGrpSpPr/>
          <p:nvPr/>
        </p:nvGrpSpPr>
        <p:grpSpPr>
          <a:xfrm>
            <a:off x="3124200" y="819150"/>
            <a:ext cx="457200" cy="521098"/>
            <a:chOff x="4630125" y="278900"/>
            <a:chExt cx="400675" cy="456675"/>
          </a:xfrm>
        </p:grpSpPr>
        <p:sp>
          <p:nvSpPr>
            <p:cNvPr id="7" name="Google Shape;372;p40"/>
            <p:cNvSpPr/>
            <p:nvPr/>
          </p:nvSpPr>
          <p:spPr>
            <a:xfrm>
              <a:off x="4659350" y="328825"/>
              <a:ext cx="371450" cy="96850"/>
            </a:xfrm>
            <a:custGeom>
              <a:avLst/>
              <a:gdLst/>
              <a:ahLst/>
              <a:cxnLst/>
              <a:rect l="l" t="t" r="r" b="b"/>
              <a:pathLst>
                <a:path w="14858" h="3874" fill="none" extrusionOk="0">
                  <a:moveTo>
                    <a:pt x="12763" y="1"/>
                  </a:moveTo>
                  <a:lnTo>
                    <a:pt x="926" y="1"/>
                  </a:lnTo>
                  <a:lnTo>
                    <a:pt x="926" y="1"/>
                  </a:lnTo>
                  <a:lnTo>
                    <a:pt x="731" y="25"/>
                  </a:lnTo>
                  <a:lnTo>
                    <a:pt x="561" y="74"/>
                  </a:lnTo>
                  <a:lnTo>
                    <a:pt x="390" y="171"/>
                  </a:lnTo>
                  <a:lnTo>
                    <a:pt x="269" y="269"/>
                  </a:lnTo>
                  <a:lnTo>
                    <a:pt x="147" y="415"/>
                  </a:lnTo>
                  <a:lnTo>
                    <a:pt x="74" y="561"/>
                  </a:lnTo>
                  <a:lnTo>
                    <a:pt x="1" y="732"/>
                  </a:lnTo>
                  <a:lnTo>
                    <a:pt x="1" y="926"/>
                  </a:lnTo>
                  <a:lnTo>
                    <a:pt x="1" y="2948"/>
                  </a:lnTo>
                  <a:lnTo>
                    <a:pt x="1" y="2948"/>
                  </a:lnTo>
                  <a:lnTo>
                    <a:pt x="1" y="3143"/>
                  </a:lnTo>
                  <a:lnTo>
                    <a:pt x="74" y="3313"/>
                  </a:lnTo>
                  <a:lnTo>
                    <a:pt x="147" y="3459"/>
                  </a:lnTo>
                  <a:lnTo>
                    <a:pt x="269" y="3605"/>
                  </a:lnTo>
                  <a:lnTo>
                    <a:pt x="390" y="3727"/>
                  </a:lnTo>
                  <a:lnTo>
                    <a:pt x="561" y="3800"/>
                  </a:lnTo>
                  <a:lnTo>
                    <a:pt x="731" y="3849"/>
                  </a:lnTo>
                  <a:lnTo>
                    <a:pt x="926" y="3873"/>
                  </a:lnTo>
                  <a:lnTo>
                    <a:pt x="12763" y="3873"/>
                  </a:lnTo>
                  <a:lnTo>
                    <a:pt x="14857" y="1949"/>
                  </a:lnTo>
                  <a:lnTo>
                    <a:pt x="12763" y="1"/>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373;p40"/>
            <p:cNvSpPr/>
            <p:nvPr/>
          </p:nvSpPr>
          <p:spPr>
            <a:xfrm>
              <a:off x="4630125" y="452425"/>
              <a:ext cx="371450" cy="96850"/>
            </a:xfrm>
            <a:custGeom>
              <a:avLst/>
              <a:gdLst/>
              <a:ahLst/>
              <a:cxnLst/>
              <a:rect l="l" t="t" r="r" b="b"/>
              <a:pathLst>
                <a:path w="14858" h="3874" fill="none" extrusionOk="0">
                  <a:moveTo>
                    <a:pt x="2095" y="1"/>
                  </a:moveTo>
                  <a:lnTo>
                    <a:pt x="13932" y="1"/>
                  </a:lnTo>
                  <a:lnTo>
                    <a:pt x="13932" y="1"/>
                  </a:lnTo>
                  <a:lnTo>
                    <a:pt x="14126" y="25"/>
                  </a:lnTo>
                  <a:lnTo>
                    <a:pt x="14297" y="74"/>
                  </a:lnTo>
                  <a:lnTo>
                    <a:pt x="14467" y="147"/>
                  </a:lnTo>
                  <a:lnTo>
                    <a:pt x="14589" y="269"/>
                  </a:lnTo>
                  <a:lnTo>
                    <a:pt x="14711" y="415"/>
                  </a:lnTo>
                  <a:lnTo>
                    <a:pt x="14784" y="561"/>
                  </a:lnTo>
                  <a:lnTo>
                    <a:pt x="14857" y="732"/>
                  </a:lnTo>
                  <a:lnTo>
                    <a:pt x="14857" y="926"/>
                  </a:lnTo>
                  <a:lnTo>
                    <a:pt x="14857" y="2948"/>
                  </a:lnTo>
                  <a:lnTo>
                    <a:pt x="14857" y="2948"/>
                  </a:lnTo>
                  <a:lnTo>
                    <a:pt x="14857" y="3143"/>
                  </a:lnTo>
                  <a:lnTo>
                    <a:pt x="14784" y="3313"/>
                  </a:lnTo>
                  <a:lnTo>
                    <a:pt x="14711" y="3459"/>
                  </a:lnTo>
                  <a:lnTo>
                    <a:pt x="14589" y="3605"/>
                  </a:lnTo>
                  <a:lnTo>
                    <a:pt x="14467" y="3703"/>
                  </a:lnTo>
                  <a:lnTo>
                    <a:pt x="14297" y="3800"/>
                  </a:lnTo>
                  <a:lnTo>
                    <a:pt x="14126" y="3849"/>
                  </a:lnTo>
                  <a:lnTo>
                    <a:pt x="13932" y="3873"/>
                  </a:lnTo>
                  <a:lnTo>
                    <a:pt x="2095" y="3873"/>
                  </a:lnTo>
                  <a:lnTo>
                    <a:pt x="1" y="1925"/>
                  </a:lnTo>
                  <a:lnTo>
                    <a:pt x="2095" y="1"/>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74;p40"/>
            <p:cNvSpPr/>
            <p:nvPr/>
          </p:nvSpPr>
          <p:spPr>
            <a:xfrm>
              <a:off x="4808525" y="278900"/>
              <a:ext cx="43875" cy="49950"/>
            </a:xfrm>
            <a:custGeom>
              <a:avLst/>
              <a:gdLst/>
              <a:ahLst/>
              <a:cxnLst/>
              <a:rect l="l" t="t" r="r" b="b"/>
              <a:pathLst>
                <a:path w="1755" h="1998" fill="none" extrusionOk="0">
                  <a:moveTo>
                    <a:pt x="1754" y="1998"/>
                  </a:moveTo>
                  <a:lnTo>
                    <a:pt x="1754" y="585"/>
                  </a:lnTo>
                  <a:lnTo>
                    <a:pt x="1754" y="585"/>
                  </a:lnTo>
                  <a:lnTo>
                    <a:pt x="1754" y="464"/>
                  </a:lnTo>
                  <a:lnTo>
                    <a:pt x="1730" y="366"/>
                  </a:lnTo>
                  <a:lnTo>
                    <a:pt x="1657" y="269"/>
                  </a:lnTo>
                  <a:lnTo>
                    <a:pt x="1584" y="171"/>
                  </a:lnTo>
                  <a:lnTo>
                    <a:pt x="1511" y="98"/>
                  </a:lnTo>
                  <a:lnTo>
                    <a:pt x="1413" y="49"/>
                  </a:lnTo>
                  <a:lnTo>
                    <a:pt x="1291" y="25"/>
                  </a:lnTo>
                  <a:lnTo>
                    <a:pt x="1194" y="1"/>
                  </a:lnTo>
                  <a:lnTo>
                    <a:pt x="561" y="1"/>
                  </a:lnTo>
                  <a:lnTo>
                    <a:pt x="561" y="1"/>
                  </a:lnTo>
                  <a:lnTo>
                    <a:pt x="463" y="25"/>
                  </a:lnTo>
                  <a:lnTo>
                    <a:pt x="342" y="49"/>
                  </a:lnTo>
                  <a:lnTo>
                    <a:pt x="244" y="98"/>
                  </a:lnTo>
                  <a:lnTo>
                    <a:pt x="171" y="171"/>
                  </a:lnTo>
                  <a:lnTo>
                    <a:pt x="98" y="269"/>
                  </a:lnTo>
                  <a:lnTo>
                    <a:pt x="25" y="366"/>
                  </a:lnTo>
                  <a:lnTo>
                    <a:pt x="1" y="464"/>
                  </a:lnTo>
                  <a:lnTo>
                    <a:pt x="1" y="585"/>
                  </a:lnTo>
                  <a:lnTo>
                    <a:pt x="1" y="1998"/>
                  </a:lnTo>
                  <a:lnTo>
                    <a:pt x="1754" y="1998"/>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375;p40"/>
            <p:cNvSpPr/>
            <p:nvPr/>
          </p:nvSpPr>
          <p:spPr>
            <a:xfrm>
              <a:off x="4808525" y="549250"/>
              <a:ext cx="43875" cy="186325"/>
            </a:xfrm>
            <a:custGeom>
              <a:avLst/>
              <a:gdLst/>
              <a:ahLst/>
              <a:cxnLst/>
              <a:rect l="l" t="t" r="r" b="b"/>
              <a:pathLst>
                <a:path w="1755" h="7453" fill="none" extrusionOk="0">
                  <a:moveTo>
                    <a:pt x="1" y="0"/>
                  </a:moveTo>
                  <a:lnTo>
                    <a:pt x="1" y="7453"/>
                  </a:lnTo>
                  <a:lnTo>
                    <a:pt x="1754" y="7453"/>
                  </a:lnTo>
                  <a:lnTo>
                    <a:pt x="1754" y="0"/>
                  </a:lnTo>
                  <a:lnTo>
                    <a:pt x="1" y="0"/>
                  </a:lnTo>
                  <a:close/>
                </a:path>
              </a:pathLst>
            </a:custGeom>
            <a:noFill/>
            <a:ln w="19050" cap="rnd"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56094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428750"/>
            <a:ext cx="8534400" cy="1219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Black" panose="020B0A04020102020204" pitchFamily="34" charset="0"/>
                <a:ea typeface="Arial Black" panose="020B0A040201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ts val="4400"/>
              </a:lnSpc>
            </a:pPr>
            <a:r>
              <a:rPr lang="en-US" sz="4200" b="1" dirty="0">
                <a:solidFill>
                  <a:schemeClr val="bg1"/>
                </a:solidFill>
                <a:latin typeface="+mj-lt"/>
              </a:rPr>
              <a:t>Understanding</a:t>
            </a:r>
          </a:p>
          <a:p>
            <a:pPr algn="ctr">
              <a:lnSpc>
                <a:spcPts val="4400"/>
              </a:lnSpc>
            </a:pPr>
            <a:r>
              <a:rPr lang="en-US" sz="4200" b="1" dirty="0">
                <a:solidFill>
                  <a:schemeClr val="bg1"/>
                </a:solidFill>
                <a:latin typeface="+mj-lt"/>
              </a:rPr>
              <a:t>Our True Colors</a:t>
            </a:r>
          </a:p>
          <a:p>
            <a:pPr algn="ctr"/>
            <a:r>
              <a:rPr lang="en-US" sz="1800" b="1" dirty="0">
                <a:solidFill>
                  <a:schemeClr val="bg1"/>
                </a:solidFill>
                <a:latin typeface="+mj-lt"/>
              </a:rPr>
              <a:t>Assemble with your Colors!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556" y="3917374"/>
            <a:ext cx="2026444" cy="14737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4171950"/>
            <a:ext cx="914400" cy="532081"/>
          </a:xfrm>
          <a:prstGeom prst="rect">
            <a:avLst/>
          </a:prstGeom>
        </p:spPr>
      </p:pic>
    </p:spTree>
    <p:extLst>
      <p:ext uri="{BB962C8B-B14F-4D97-AF65-F5344CB8AC3E}">
        <p14:creationId xmlns:p14="http://schemas.microsoft.com/office/powerpoint/2010/main" val="1323635684"/>
      </p:ext>
    </p:extLst>
  </p:cSld>
  <p:clrMapOvr>
    <a:masterClrMapping/>
  </p:clrMapOvr>
</p:sld>
</file>

<file path=ppt/theme/theme1.xml><?xml version="1.0" encoding="utf-8"?>
<a:theme xmlns:a="http://schemas.openxmlformats.org/drawingml/2006/main" name="Emilia template">
  <a:themeElements>
    <a:clrScheme name="FCCLA Colors">
      <a:dk1>
        <a:sysClr val="windowText" lastClr="000000"/>
      </a:dk1>
      <a:lt1>
        <a:sysClr val="window" lastClr="FFFFFF"/>
      </a:lt1>
      <a:dk2>
        <a:srgbClr val="EF3E42"/>
      </a:dk2>
      <a:lt2>
        <a:srgbClr val="FFFFFF"/>
      </a:lt2>
      <a:accent1>
        <a:srgbClr val="EF3E42"/>
      </a:accent1>
      <a:accent2>
        <a:srgbClr val="8A0B0E"/>
      </a:accent2>
      <a:accent3>
        <a:srgbClr val="A5A5A5"/>
      </a:accent3>
      <a:accent4>
        <a:srgbClr val="595959"/>
      </a:accent4>
      <a:accent5>
        <a:srgbClr val="7F7F7F"/>
      </a:accent5>
      <a:accent6>
        <a:srgbClr val="F2F2F2"/>
      </a:accent6>
      <a:hlink>
        <a:srgbClr val="BFBFBF"/>
      </a:hlink>
      <a:folHlink>
        <a:srgbClr val="BFBFBF"/>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1068</Words>
  <Application>Microsoft Office PowerPoint</Application>
  <PresentationFormat>On-screen Show (16:9)</PresentationFormat>
  <Paragraphs>117</Paragraphs>
  <Slides>26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Open Sans</vt:lpstr>
      <vt:lpstr>Merriweather</vt:lpstr>
      <vt:lpstr>Wingdings</vt:lpstr>
      <vt:lpstr>Arial Black</vt:lpstr>
      <vt:lpstr>Emilia template</vt:lpstr>
      <vt:lpstr>Working on Working</vt:lpstr>
      <vt:lpstr>Hue are you?</vt:lpstr>
      <vt:lpstr>PowerPoint Presentation</vt:lpstr>
      <vt:lpstr>PowerPoint Presentation</vt:lpstr>
      <vt:lpstr>PowerPoint Presentation</vt:lpstr>
      <vt:lpstr>PowerPoint Presentation</vt:lpstr>
      <vt:lpstr>Where We’re Going:</vt:lpstr>
      <vt:lpstr>How We’ll Get There: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is collaboration in the workplace important?</vt:lpstr>
      <vt:lpstr>PowerPoint Presentation</vt:lpstr>
      <vt:lpstr>Working on Working</vt:lpstr>
      <vt:lpstr>Executing Your Working on Working Project</vt:lpstr>
      <vt:lpstr>In Summary…</vt:lpstr>
      <vt:lpstr>PowerPoint Presentation</vt:lpstr>
      <vt:lpstr>Which topics interest you?</vt:lpstr>
      <vt:lpstr>What goal do you want to achieve within a topic?</vt:lpstr>
      <vt:lpstr>What goal do you want to achieve within a topic?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Ashley Pournaras</dc:creator>
  <cp:lastModifiedBy>Bcarpenter</cp:lastModifiedBy>
  <cp:revision>37</cp:revision>
  <dcterms:modified xsi:type="dcterms:W3CDTF">2019-08-03T17:12:04Z</dcterms:modified>
</cp:coreProperties>
</file>