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7"/>
  </p:notesMasterIdLst>
  <p:sldIdLst>
    <p:sldId id="284" r:id="rId2"/>
    <p:sldId id="298" r:id="rId3"/>
    <p:sldId id="329" r:id="rId4"/>
    <p:sldId id="366" r:id="rId5"/>
    <p:sldId id="299" r:id="rId6"/>
    <p:sldId id="373" r:id="rId7"/>
    <p:sldId id="305" r:id="rId8"/>
    <p:sldId id="372" r:id="rId9"/>
    <p:sldId id="374" r:id="rId10"/>
    <p:sldId id="370" r:id="rId11"/>
    <p:sldId id="371" r:id="rId12"/>
    <p:sldId id="375" r:id="rId13"/>
    <p:sldId id="376" r:id="rId14"/>
    <p:sldId id="377" r:id="rId15"/>
    <p:sldId id="337" r:id="rId16"/>
    <p:sldId id="378" r:id="rId17"/>
    <p:sldId id="379" r:id="rId18"/>
    <p:sldId id="380" r:id="rId19"/>
    <p:sldId id="300" r:id="rId20"/>
    <p:sldId id="321" r:id="rId21"/>
    <p:sldId id="340" r:id="rId22"/>
    <p:sldId id="323" r:id="rId23"/>
    <p:sldId id="362" r:id="rId24"/>
    <p:sldId id="326" r:id="rId25"/>
    <p:sldId id="325" r:id="rId26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28"/>
    </p:embeddedFont>
    <p:embeddedFont>
      <p:font typeface="Merriweather" panose="020B0604020202020204" charset="0"/>
      <p:regular r:id="rId29"/>
      <p:bold r:id="rId30"/>
      <p:italic r:id="rId31"/>
      <p:boldItalic r:id="rId32"/>
    </p:embeddedFont>
    <p:embeddedFont>
      <p:font typeface="Open Sans" panose="020B060402020202020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D27A8-725B-4156-B996-B8B590C918A0}">
  <a:tblStyle styleId="{02FD27A8-725B-4156-B996-B8B590C918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5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39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9359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8;p8"/>
          <p:cNvSpPr/>
          <p:nvPr userDrawn="1"/>
        </p:nvSpPr>
        <p:spPr>
          <a:xfrm flipH="1">
            <a:off x="304410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0000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17" y="4248150"/>
            <a:ext cx="1676401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489230"/>
            <a:ext cx="800038" cy="465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 preserve="1">
  <p:cSld name="1_Blank (dark)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tx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4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  <p:sldLayoutId id="214748366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§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>
                <a:solidFill>
                  <a:schemeClr val="tx1"/>
                </a:solidFill>
              </a:rPr>
              <a:t>Take the Lead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52750"/>
            <a:ext cx="9827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5" y="133350"/>
            <a:ext cx="1470385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 What are characteristics of a servant leader?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3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9918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Balloon Trolley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0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Was this activity more difficult than you anticipated?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0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What was needed for your team to successfully get the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Balloons from one end of the room to the other?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3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How did this activity demonstrate servant leadership?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2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632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Power of One: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Take the Lead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76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Think back to our Tug of War. Where would you fall on the spectrum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8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What would our world look like if everyone practiced servant leadership?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03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How can we as members specifically exercise servant leadership?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In what situations?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Take the Lead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Take the Lead is the fourth unit in the FCCLA Power of One national program.</a:t>
            </a:r>
          </a:p>
          <a:p>
            <a:pPr lvl="0"/>
            <a:r>
              <a:rPr lang="en-US" sz="1200" dirty="0"/>
              <a:t>This unit focuses on improving one’s leadership skills and abilities.</a:t>
            </a:r>
          </a:p>
          <a:p>
            <a:r>
              <a:rPr lang="en-US" sz="1200" dirty="0"/>
              <a:t>As you work to plan your project, keep in mind the characteristics of a servant leader. How can you incorporate those into your leadership skill set?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57250"/>
            <a:ext cx="491369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Tug-O-War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buNone/>
            </a:pPr>
            <a:r>
              <a:rPr lang="en-US" sz="1200" u="sng" dirty="0"/>
              <a:t>Question</a:t>
            </a:r>
            <a:r>
              <a:rPr lang="en-US" sz="1200" dirty="0"/>
              <a:t>: Is leadership an action or a position? Which side of the war do you land on? Write your reasoning on your sticky note and then place it on the line.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13" name="Google Shape;696;p40"/>
          <p:cNvGrpSpPr/>
          <p:nvPr/>
        </p:nvGrpSpPr>
        <p:grpSpPr>
          <a:xfrm>
            <a:off x="1918917" y="984301"/>
            <a:ext cx="367083" cy="368249"/>
            <a:chOff x="1298975" y="929175"/>
            <a:chExt cx="377525" cy="462775"/>
          </a:xfrm>
        </p:grpSpPr>
        <p:sp>
          <p:nvSpPr>
            <p:cNvPr id="15" name="Google Shape;698;p40"/>
            <p:cNvSpPr/>
            <p:nvPr/>
          </p:nvSpPr>
          <p:spPr>
            <a:xfrm>
              <a:off x="12989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99;p40"/>
            <p:cNvSpPr/>
            <p:nvPr/>
          </p:nvSpPr>
          <p:spPr>
            <a:xfrm>
              <a:off x="15924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48099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In Summary…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Servant leadership is a mentality that can be utilized in any situation in which one puts the needs and best interests of others before their own.</a:t>
            </a:r>
          </a:p>
          <a:p>
            <a:pPr lvl="0"/>
            <a:r>
              <a:rPr lang="en-US" sz="1200" dirty="0"/>
              <a:t>Exercising leadership does not require one to have a position or title; rather, one must have initiative. Lead where you are.</a:t>
            </a:r>
          </a:p>
          <a:p>
            <a:r>
              <a:rPr lang="en-US" sz="1200" dirty="0"/>
              <a:t>Take the Lead is the fourth unit of Power of One and focuses on improving one’s leadership ability.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25;p40"/>
          <p:cNvGrpSpPr/>
          <p:nvPr/>
        </p:nvGrpSpPr>
        <p:grpSpPr>
          <a:xfrm>
            <a:off x="2209800" y="963159"/>
            <a:ext cx="274934" cy="389391"/>
            <a:chOff x="3979850" y="1598950"/>
            <a:chExt cx="356825" cy="505375"/>
          </a:xfrm>
        </p:grpSpPr>
        <p:sp>
          <p:nvSpPr>
            <p:cNvPr id="6" name="Google Shape;426;p40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27;p40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1794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68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Which topics interest you?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" y="1747350"/>
            <a:ext cx="25908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Volunteering</a:t>
            </a:r>
          </a:p>
          <a:p>
            <a:pPr lvl="0"/>
            <a:r>
              <a:rPr lang="en-US" sz="1050" dirty="0"/>
              <a:t>Resisting negative peer pressure</a:t>
            </a:r>
          </a:p>
          <a:p>
            <a:pPr lvl="0"/>
            <a:r>
              <a:rPr lang="en-US" sz="1050" dirty="0"/>
              <a:t>Teaching someone a specific skill</a:t>
            </a:r>
          </a:p>
          <a:p>
            <a:pPr lvl="0"/>
            <a:r>
              <a:rPr lang="en-US" sz="1050" dirty="0"/>
              <a:t>Teaching children</a:t>
            </a:r>
          </a:p>
          <a:p>
            <a:pPr lvl="0"/>
            <a:r>
              <a:rPr lang="en-US" sz="1050" dirty="0"/>
              <a:t>Practicing assertiveness</a:t>
            </a:r>
          </a:p>
          <a:p>
            <a:pPr lvl="0"/>
            <a:r>
              <a:rPr lang="en-US" sz="1050" dirty="0"/>
              <a:t>Participating in class, small group, or chapter</a:t>
            </a:r>
          </a:p>
          <a:p>
            <a:pPr lvl="0"/>
            <a:r>
              <a:rPr lang="en-US" sz="1050" dirty="0"/>
              <a:t>Leading a small group</a:t>
            </a:r>
          </a:p>
          <a:p>
            <a:pPr lvl="0"/>
            <a:r>
              <a:rPr lang="en-US" sz="1050" dirty="0" err="1"/>
              <a:t>Kickstarting</a:t>
            </a:r>
            <a:r>
              <a:rPr lang="en-US" sz="1050" dirty="0"/>
              <a:t> a digital campaign</a:t>
            </a:r>
          </a:p>
          <a:p>
            <a:pPr lvl="0"/>
            <a:r>
              <a:rPr lang="en-US" sz="1050" dirty="0"/>
              <a:t>Recruiting new FCCLA members</a:t>
            </a:r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2895600" y="1747350"/>
            <a:ext cx="30480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Leading a chapter project or family event</a:t>
            </a:r>
          </a:p>
          <a:p>
            <a:pPr lvl="0"/>
            <a:r>
              <a:rPr lang="en-US" sz="1050" dirty="0"/>
              <a:t>Using parliamentary procedure</a:t>
            </a:r>
          </a:p>
          <a:p>
            <a:pPr lvl="0"/>
            <a:r>
              <a:rPr lang="en-US" sz="1050" dirty="0"/>
              <a:t>Completing a STAR Event</a:t>
            </a:r>
          </a:p>
          <a:p>
            <a:pPr lvl="0"/>
            <a:r>
              <a:rPr lang="en-US" sz="1050" dirty="0"/>
              <a:t>Public speaking</a:t>
            </a:r>
          </a:p>
          <a:p>
            <a:pPr lvl="0"/>
            <a:r>
              <a:rPr lang="en-US" sz="1050" dirty="0"/>
              <a:t>Running for chapter office</a:t>
            </a:r>
          </a:p>
          <a:p>
            <a:pPr lvl="0"/>
            <a:r>
              <a:rPr lang="en-US" sz="1050" dirty="0"/>
              <a:t>Serving as a chapter officer</a:t>
            </a:r>
          </a:p>
          <a:p>
            <a:pPr lvl="0"/>
            <a:r>
              <a:rPr lang="en-US" sz="1050" dirty="0"/>
              <a:t>Running for other offices</a:t>
            </a:r>
          </a:p>
          <a:p>
            <a:r>
              <a:rPr lang="en-US" sz="1050" dirty="0"/>
              <a:t>Serving as a district/region, state, or national officer</a:t>
            </a:r>
          </a:p>
        </p:txBody>
      </p:sp>
      <p:grpSp>
        <p:nvGrpSpPr>
          <p:cNvPr id="9" name="Google Shape;726;p40"/>
          <p:cNvGrpSpPr/>
          <p:nvPr/>
        </p:nvGrpSpPr>
        <p:grpSpPr>
          <a:xfrm>
            <a:off x="3581400" y="895350"/>
            <a:ext cx="277303" cy="448304"/>
            <a:chOff x="1988225" y="4286525"/>
            <a:chExt cx="305075" cy="493200"/>
          </a:xfrm>
        </p:grpSpPr>
        <p:sp>
          <p:nvSpPr>
            <p:cNvPr id="10" name="Google Shape;727;p40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28;p40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29;p40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0;p40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31;p40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32;p40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33;p40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21012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3908694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 goal do you want to achieve within a topic?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" y="1671150"/>
            <a:ext cx="29718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Visit someone at a nursing home, hospital, children's home, or shelter</a:t>
            </a:r>
          </a:p>
          <a:p>
            <a:pPr lvl="0"/>
            <a:r>
              <a:rPr lang="en-US" sz="1050" dirty="0"/>
              <a:t>Learn and practice ways to say "no" when friends ask me to do something I know is not right</a:t>
            </a:r>
          </a:p>
          <a:p>
            <a:pPr lvl="0"/>
            <a:r>
              <a:rPr lang="en-US" sz="1050" dirty="0"/>
              <a:t>Help children learn about safety, nutrition, or self-esteem</a:t>
            </a:r>
          </a:p>
          <a:p>
            <a:pPr lvl="0"/>
            <a:r>
              <a:rPr lang="en-US" sz="1050" dirty="0"/>
              <a:t>Speak up more in class</a:t>
            </a:r>
          </a:p>
          <a:p>
            <a:pPr lvl="0"/>
            <a:r>
              <a:rPr lang="en-US" sz="1050" dirty="0"/>
              <a:t>Explain FCCLA to three friends and ask them to join</a:t>
            </a:r>
          </a:p>
          <a:p>
            <a:pPr lvl="0"/>
            <a:r>
              <a:rPr lang="en-US" sz="1050" dirty="0"/>
              <a:t>Join the chapter's parliamentary procedure team</a:t>
            </a:r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352800" y="1671150"/>
            <a:ext cx="25146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Write, practice, and give a short speech</a:t>
            </a:r>
          </a:p>
          <a:p>
            <a:pPr lvl="0"/>
            <a:r>
              <a:rPr lang="en-US" sz="1050" dirty="0"/>
              <a:t>Research and run for a chapter office</a:t>
            </a:r>
          </a:p>
          <a:p>
            <a:pPr lvl="0"/>
            <a:r>
              <a:rPr lang="en-US" sz="1050" dirty="0"/>
              <a:t>Work one-on-one with an elderly person, someone who is ill, or an at-risk child</a:t>
            </a:r>
          </a:p>
          <a:p>
            <a:pPr lvl="0"/>
            <a:r>
              <a:rPr lang="en-US" sz="1050" dirty="0"/>
              <a:t>Volunteer for several weeks at a local institution or agency</a:t>
            </a:r>
          </a:p>
          <a:p>
            <a:pPr lvl="0"/>
            <a:r>
              <a:rPr lang="en-US" sz="1050" dirty="0"/>
              <a:t>Promote abstinence from smoking, alcohol use, drugs, tobacco, or other harmful activities</a:t>
            </a:r>
          </a:p>
        </p:txBody>
      </p:sp>
      <p:grpSp>
        <p:nvGrpSpPr>
          <p:cNvPr id="9" name="Google Shape;763;p40"/>
          <p:cNvGrpSpPr/>
          <p:nvPr/>
        </p:nvGrpSpPr>
        <p:grpSpPr>
          <a:xfrm>
            <a:off x="4302147" y="742950"/>
            <a:ext cx="422253" cy="383786"/>
            <a:chOff x="4556450" y="4963575"/>
            <a:chExt cx="548025" cy="498100"/>
          </a:xfrm>
        </p:grpSpPr>
        <p:sp>
          <p:nvSpPr>
            <p:cNvPr id="10" name="Google Shape;764;p40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65;p40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66;p40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67;p40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8;p40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13025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3908694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 goal do you want to achieve within a topic?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52400" y="1581150"/>
            <a:ext cx="49530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Fill out a chapter award application </a:t>
            </a:r>
          </a:p>
          <a:p>
            <a:pPr lvl="0"/>
            <a:r>
              <a:rPr lang="en-US" sz="1050" dirty="0"/>
              <a:t>Lead a chapter committee or project</a:t>
            </a:r>
          </a:p>
          <a:p>
            <a:pPr lvl="0"/>
            <a:r>
              <a:rPr lang="en-US" sz="1050" dirty="0"/>
              <a:t>Organize a community service project for your chapter in conjunction with the National Outreach Program</a:t>
            </a:r>
          </a:p>
          <a:p>
            <a:pPr lvl="0"/>
            <a:r>
              <a:rPr lang="en-US" sz="1050" dirty="0"/>
              <a:t>Lead an online initiative to promote a good cause</a:t>
            </a:r>
          </a:p>
          <a:p>
            <a:pPr lvl="0"/>
            <a:r>
              <a:rPr lang="en-US" sz="1050" dirty="0"/>
              <a:t>Organize a chapter membership activity</a:t>
            </a:r>
          </a:p>
          <a:p>
            <a:pPr lvl="0"/>
            <a:r>
              <a:rPr lang="en-US" sz="1050" dirty="0"/>
              <a:t>Serve as a chapter officer and fulfill specific responsibilities</a:t>
            </a:r>
          </a:p>
          <a:p>
            <a:pPr lvl="0"/>
            <a:r>
              <a:rPr lang="en-US" sz="1050" dirty="0"/>
              <a:t>Research and run for a district/regional, state, or national office</a:t>
            </a:r>
          </a:p>
          <a:p>
            <a:r>
              <a:rPr lang="en-US" sz="1050" dirty="0"/>
              <a:t>Other</a:t>
            </a:r>
          </a:p>
        </p:txBody>
      </p:sp>
      <p:grpSp>
        <p:nvGrpSpPr>
          <p:cNvPr id="9" name="Google Shape;763;p40"/>
          <p:cNvGrpSpPr/>
          <p:nvPr/>
        </p:nvGrpSpPr>
        <p:grpSpPr>
          <a:xfrm>
            <a:off x="4302147" y="742950"/>
            <a:ext cx="422253" cy="383786"/>
            <a:chOff x="4556450" y="4963575"/>
            <a:chExt cx="548025" cy="498100"/>
          </a:xfrm>
        </p:grpSpPr>
        <p:sp>
          <p:nvSpPr>
            <p:cNvPr id="10" name="Google Shape;764;p40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65;p40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66;p40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67;p40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8;p40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6727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0477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Using the FCCLA Planning Process, begin to plan your project for Take the Lead. Set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a SMART goal to achieve.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4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038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Code Cracker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4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Where We’re Going: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The member will be able to define servant leadership and recognize its characteristics.</a:t>
            </a:r>
          </a:p>
          <a:p>
            <a:pPr lvl="0"/>
            <a:r>
              <a:rPr lang="en-US" sz="1200" dirty="0"/>
              <a:t>The member will be able to apply the concept of servant leadership to various contexts and conceptualize its outcomes in each.</a:t>
            </a:r>
          </a:p>
          <a:p>
            <a:r>
              <a:rPr lang="en-US" sz="1200" dirty="0"/>
              <a:t>The member will be able to devise a project to improve his or her leadership skills based on a SMART goal for the “Take the Lead” Power of One unit.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6" name="Google Shape;370;p40"/>
          <p:cNvSpPr/>
          <p:nvPr/>
        </p:nvSpPr>
        <p:spPr>
          <a:xfrm>
            <a:off x="2882588" y="895350"/>
            <a:ext cx="339249" cy="449574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86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How We’ll Get There: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Defining and characterizing servant leadership</a:t>
            </a:r>
          </a:p>
          <a:p>
            <a:pPr lvl="0"/>
            <a:r>
              <a:rPr lang="en-US" sz="1200" dirty="0"/>
              <a:t>Applying servant leadership </a:t>
            </a:r>
          </a:p>
          <a:p>
            <a:r>
              <a:rPr lang="en-US" sz="1200" dirty="0"/>
              <a:t>Power of One: Take the Lead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6" name="Google Shape;371;p40"/>
          <p:cNvGrpSpPr/>
          <p:nvPr/>
        </p:nvGrpSpPr>
        <p:grpSpPr>
          <a:xfrm>
            <a:off x="3124200" y="819150"/>
            <a:ext cx="457200" cy="521098"/>
            <a:chOff x="4630125" y="278900"/>
            <a:chExt cx="400675" cy="456675"/>
          </a:xfrm>
        </p:grpSpPr>
        <p:sp>
          <p:nvSpPr>
            <p:cNvPr id="7" name="Google Shape;372;p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73;p40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74;p40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75;p40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09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742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u="sng" dirty="0">
                <a:solidFill>
                  <a:schemeClr val="bg1"/>
                </a:solidFill>
                <a:latin typeface="+mj-lt"/>
              </a:rPr>
              <a:t>Servant leadership</a:t>
            </a:r>
            <a:r>
              <a:rPr lang="en-US" sz="4200" b="1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Leading by example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through serving the needs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of a team or group before serving the needs of oneself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4476750"/>
            <a:ext cx="5638800" cy="5284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800"/>
              </a:lnSpc>
            </a:pPr>
            <a:r>
              <a:rPr lang="en-US" sz="600" b="1" u="sng" dirty="0">
                <a:solidFill>
                  <a:schemeClr val="bg1"/>
                </a:solidFill>
                <a:latin typeface="+mn-lt"/>
              </a:rPr>
              <a:t>Source</a:t>
            </a:r>
            <a:endParaRPr lang="en-US" sz="6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800"/>
              </a:lnSpc>
            </a:pPr>
            <a:r>
              <a:rPr lang="en-US" sz="600" b="1" i="1" dirty="0">
                <a:solidFill>
                  <a:schemeClr val="bg1"/>
                </a:solidFill>
                <a:latin typeface="+mn-lt"/>
              </a:rPr>
              <a:t>https://www.mindtools.com/pages/article/servant-leadership.htm</a:t>
            </a:r>
          </a:p>
        </p:txBody>
      </p:sp>
    </p:spTree>
    <p:extLst>
      <p:ext uri="{BB962C8B-B14F-4D97-AF65-F5344CB8AC3E}">
        <p14:creationId xmlns:p14="http://schemas.microsoft.com/office/powerpoint/2010/main" val="131577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A servant leader…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Acknowledges the perspectives of others</a:t>
            </a:r>
          </a:p>
          <a:p>
            <a:pPr lvl="0"/>
            <a:r>
              <a:rPr lang="en-US" sz="1200" dirty="0"/>
              <a:t>Involves team members in decision making</a:t>
            </a:r>
          </a:p>
          <a:p>
            <a:pPr lvl="0"/>
            <a:r>
              <a:rPr lang="en-US" sz="1200" dirty="0"/>
              <a:t>Supports team members in achieving their own goals</a:t>
            </a:r>
          </a:p>
          <a:p>
            <a:r>
              <a:rPr lang="en-US" sz="1200" dirty="0"/>
              <a:t>Builds a sense of community within a group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615005"/>
            <a:ext cx="5638800" cy="5284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800"/>
              </a:lnSpc>
            </a:pPr>
            <a:r>
              <a:rPr lang="en-US" sz="600" b="1" u="sng" dirty="0">
                <a:solidFill>
                  <a:schemeClr val="tx1"/>
                </a:solidFill>
                <a:latin typeface="+mn-lt"/>
              </a:rPr>
              <a:t>Source</a:t>
            </a:r>
            <a:endParaRPr lang="en-US" sz="6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ts val="800"/>
              </a:lnSpc>
            </a:pPr>
            <a:r>
              <a:rPr lang="en-US" sz="600" b="1" i="1" dirty="0">
                <a:solidFill>
                  <a:schemeClr val="tx1"/>
                </a:solidFill>
                <a:latin typeface="+mn-lt"/>
              </a:rPr>
              <a:t>https://www.mindtools.com/pages/article/servant-leadership.htm</a:t>
            </a:r>
          </a:p>
        </p:txBody>
      </p:sp>
      <p:grpSp>
        <p:nvGrpSpPr>
          <p:cNvPr id="7" name="Google Shape;485;p40"/>
          <p:cNvGrpSpPr/>
          <p:nvPr/>
        </p:nvGrpSpPr>
        <p:grpSpPr>
          <a:xfrm>
            <a:off x="2716757" y="971550"/>
            <a:ext cx="407443" cy="383340"/>
            <a:chOff x="5972700" y="2330200"/>
            <a:chExt cx="411625" cy="387275"/>
          </a:xfrm>
        </p:grpSpPr>
        <p:sp>
          <p:nvSpPr>
            <p:cNvPr id="8" name="Google Shape;486;p4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87;p4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3055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Benefits of servant leadership: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Increased innovation</a:t>
            </a:r>
          </a:p>
          <a:p>
            <a:pPr lvl="0"/>
            <a:r>
              <a:rPr lang="en-US" sz="1200" dirty="0"/>
              <a:t>Better relationships within a team</a:t>
            </a:r>
          </a:p>
          <a:p>
            <a:pPr lvl="0"/>
            <a:r>
              <a:rPr lang="en-US" sz="1200" dirty="0"/>
              <a:t>Higher engagement</a:t>
            </a:r>
          </a:p>
          <a:p>
            <a:r>
              <a:rPr lang="en-US" sz="1200" dirty="0"/>
              <a:t>Increased trust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615005"/>
            <a:ext cx="5638800" cy="5284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800"/>
              </a:lnSpc>
            </a:pPr>
            <a:r>
              <a:rPr lang="en-US" sz="600" b="1" u="sng" dirty="0">
                <a:solidFill>
                  <a:schemeClr val="tx1"/>
                </a:solidFill>
                <a:latin typeface="+mn-lt"/>
              </a:rPr>
              <a:t>Source</a:t>
            </a:r>
            <a:endParaRPr lang="en-US" sz="6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ts val="800"/>
              </a:lnSpc>
            </a:pPr>
            <a:r>
              <a:rPr lang="en-US" sz="600" b="1" i="1" dirty="0">
                <a:solidFill>
                  <a:schemeClr val="tx1"/>
                </a:solidFill>
                <a:latin typeface="+mn-lt"/>
              </a:rPr>
              <a:t>https://www.mindtools.com/pages/article/servant-leadership.htm</a:t>
            </a:r>
          </a:p>
        </p:txBody>
      </p:sp>
      <p:grpSp>
        <p:nvGrpSpPr>
          <p:cNvPr id="7" name="Google Shape;506;p40"/>
          <p:cNvGrpSpPr/>
          <p:nvPr/>
        </p:nvGrpSpPr>
        <p:grpSpPr>
          <a:xfrm>
            <a:off x="4038600" y="1047750"/>
            <a:ext cx="314325" cy="320913"/>
            <a:chOff x="3951850" y="2985350"/>
            <a:chExt cx="407950" cy="416500"/>
          </a:xfrm>
        </p:grpSpPr>
        <p:sp>
          <p:nvSpPr>
            <p:cNvPr id="8" name="Google Shape;507;p4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08;p4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09;p4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10;p40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1850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742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380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Servant leadership is a mentality</a:t>
            </a:r>
          </a:p>
          <a:p>
            <a:pPr algn="ctr">
              <a:lnSpc>
                <a:spcPts val="380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that complements various</a:t>
            </a:r>
          </a:p>
          <a:p>
            <a:pPr algn="ctr">
              <a:lnSpc>
                <a:spcPts val="380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styles of leadership. Servant leadership can be exercised in</a:t>
            </a:r>
          </a:p>
          <a:p>
            <a:pPr algn="ctr">
              <a:lnSpc>
                <a:spcPts val="380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any situation, regardless of the</a:t>
            </a:r>
          </a:p>
          <a:p>
            <a:pPr algn="ctr">
              <a:lnSpc>
                <a:spcPts val="380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title or position one holds.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22857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FCCLA Colors">
      <a:dk1>
        <a:sysClr val="windowText" lastClr="000000"/>
      </a:dk1>
      <a:lt1>
        <a:sysClr val="window" lastClr="FFFFFF"/>
      </a:lt1>
      <a:dk2>
        <a:srgbClr val="EF3E42"/>
      </a:dk2>
      <a:lt2>
        <a:srgbClr val="FFFFFF"/>
      </a:lt2>
      <a:accent1>
        <a:srgbClr val="EF3E42"/>
      </a:accent1>
      <a:accent2>
        <a:srgbClr val="8A0B0E"/>
      </a:accent2>
      <a:accent3>
        <a:srgbClr val="A5A5A5"/>
      </a:accent3>
      <a:accent4>
        <a:srgbClr val="595959"/>
      </a:accent4>
      <a:accent5>
        <a:srgbClr val="7F7F7F"/>
      </a:accent5>
      <a:accent6>
        <a:srgbClr val="F2F2F2"/>
      </a:accent6>
      <a:hlink>
        <a:srgbClr val="BFBFBF"/>
      </a:hlink>
      <a:folHlink>
        <a:srgbClr val="BFBFB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847</Words>
  <Application>Microsoft Office PowerPoint</Application>
  <PresentationFormat>On-screen Show (16:9)</PresentationFormat>
  <Paragraphs>106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Open Sans</vt:lpstr>
      <vt:lpstr>Merriweather</vt:lpstr>
      <vt:lpstr>Wingdings</vt:lpstr>
      <vt:lpstr>Arial Black</vt:lpstr>
      <vt:lpstr>Emilia template</vt:lpstr>
      <vt:lpstr>Take the Lead</vt:lpstr>
      <vt:lpstr>Tug-O-War</vt:lpstr>
      <vt:lpstr>PowerPoint Presentation</vt:lpstr>
      <vt:lpstr>Where We’re Going:</vt:lpstr>
      <vt:lpstr>How We’ll Get There:</vt:lpstr>
      <vt:lpstr>PowerPoint Presentation</vt:lpstr>
      <vt:lpstr>A servant leader…</vt:lpstr>
      <vt:lpstr>Benefits of servant leadership: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the Lead</vt:lpstr>
      <vt:lpstr>In Summary…</vt:lpstr>
      <vt:lpstr>PowerPoint Presentation</vt:lpstr>
      <vt:lpstr>Which topics interest you?</vt:lpstr>
      <vt:lpstr>What goal do you want to achieve within a topic?</vt:lpstr>
      <vt:lpstr>What goal do you want to achieve within a topic?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Ashley Pournaras</dc:creator>
  <cp:lastModifiedBy>Bcarpenter</cp:lastModifiedBy>
  <cp:revision>45</cp:revision>
  <dcterms:modified xsi:type="dcterms:W3CDTF">2019-08-03T17:09:58Z</dcterms:modified>
</cp:coreProperties>
</file>