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4"/>
  </p:notesMasterIdLst>
  <p:sldIdLst>
    <p:sldId id="284" r:id="rId2"/>
    <p:sldId id="329" r:id="rId3"/>
    <p:sldId id="370" r:id="rId4"/>
    <p:sldId id="382" r:id="rId5"/>
    <p:sldId id="383" r:id="rId6"/>
    <p:sldId id="384" r:id="rId7"/>
    <p:sldId id="366" r:id="rId8"/>
    <p:sldId id="299" r:id="rId9"/>
    <p:sldId id="373" r:id="rId10"/>
    <p:sldId id="305" r:id="rId11"/>
    <p:sldId id="385" r:id="rId12"/>
    <p:sldId id="386" r:id="rId13"/>
    <p:sldId id="390" r:id="rId14"/>
    <p:sldId id="389" r:id="rId15"/>
    <p:sldId id="388" r:id="rId16"/>
    <p:sldId id="387" r:id="rId17"/>
    <p:sldId id="380" r:id="rId18"/>
    <p:sldId id="391" r:id="rId19"/>
    <p:sldId id="392" r:id="rId20"/>
    <p:sldId id="393" r:id="rId21"/>
    <p:sldId id="394" r:id="rId22"/>
    <p:sldId id="395" r:id="rId23"/>
    <p:sldId id="300" r:id="rId24"/>
    <p:sldId id="396" r:id="rId25"/>
    <p:sldId id="397" r:id="rId26"/>
    <p:sldId id="340" r:id="rId27"/>
    <p:sldId id="321" r:id="rId28"/>
    <p:sldId id="398" r:id="rId29"/>
    <p:sldId id="323" r:id="rId30"/>
    <p:sldId id="362" r:id="rId31"/>
    <p:sldId id="399" r:id="rId32"/>
    <p:sldId id="325" r:id="rId33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35"/>
    </p:embeddedFont>
    <p:embeddedFont>
      <p:font typeface="Merriweather" panose="020B0604020202020204" charset="0"/>
      <p:regular r:id="rId36"/>
      <p:bold r:id="rId37"/>
      <p:italic r:id="rId38"/>
      <p:boldItalic r:id="rId39"/>
    </p:embeddedFont>
    <p:embeddedFont>
      <p:font typeface="Open Sans" panose="020B0604020202020204" charset="0"/>
      <p:regular r:id="rId40"/>
      <p:bold r:id="rId41"/>
      <p:italic r:id="rId42"/>
      <p:boldItalic r:id="rId4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2FD27A8-725B-4156-B996-B8B590C918A0}">
  <a:tblStyle styleId="{02FD27A8-725B-4156-B996-B8B590C918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95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font" Target="fonts/font8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4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3.fntdata"/><Relationship Id="rId40" Type="http://schemas.openxmlformats.org/officeDocument/2006/relationships/font" Target="fonts/font6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Relationship Id="rId43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13904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3044100" cy="5143500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679325" y="2935950"/>
            <a:ext cx="4903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chemeClr val="tx1"/>
                </a:solidFill>
                <a:latin typeface="+mj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4" name="Google Shape;14;p2"/>
          <p:cNvSpPr/>
          <p:nvPr/>
        </p:nvSpPr>
        <p:spPr>
          <a:xfrm>
            <a:off x="1747200" y="2787000"/>
            <a:ext cx="1296900" cy="1296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8;p8"/>
          <p:cNvSpPr/>
          <p:nvPr userDrawn="1"/>
        </p:nvSpPr>
        <p:spPr>
          <a:xfrm flipH="1">
            <a:off x="304410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rd - 2 columns left">
  <p:cSld name="TITLE_AND_TWO_COLUMNS_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/>
          <p:nvPr/>
        </p:nvSpPr>
        <p:spPr>
          <a:xfrm flipH="1">
            <a:off x="6099775" y="0"/>
            <a:ext cx="3044100" cy="5143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8"/>
          <p:cNvSpPr/>
          <p:nvPr/>
        </p:nvSpPr>
        <p:spPr>
          <a:xfrm flipH="1">
            <a:off x="0" y="0"/>
            <a:ext cx="6099900" cy="5143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0000"/>
                </a:solidFill>
                <a:latin typeface="+mj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34331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3120084" y="1614875"/>
            <a:ext cx="2532900" cy="31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ClrTx/>
              <a:buSzPts val="1400"/>
              <a:buChar char="▫"/>
              <a:defRPr sz="1400">
                <a:solidFill>
                  <a:schemeClr val="tx1"/>
                </a:solidFill>
                <a:latin typeface="+mn-lt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▪"/>
              <a:defRPr sz="1400">
                <a:solidFill>
                  <a:srgbClr val="FFFFFF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▫"/>
              <a:defRPr sz="14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cxnSp>
        <p:nvCxnSpPr>
          <p:cNvPr id="64" name="Google Shape;64;p8"/>
          <p:cNvCxnSpPr/>
          <p:nvPr/>
        </p:nvCxnSpPr>
        <p:spPr>
          <a:xfrm>
            <a:off x="545293" y="1519975"/>
            <a:ext cx="452400" cy="0"/>
          </a:xfrm>
          <a:prstGeom prst="straightConnector1">
            <a:avLst/>
          </a:prstGeom>
          <a:noFill/>
          <a:ln w="28575" cap="flat" cmpd="sng">
            <a:solidFill>
              <a:srgbClr val="29466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117" y="4248150"/>
            <a:ext cx="1676401" cy="1219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4489230"/>
            <a:ext cx="800038" cy="4655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bg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 type="blank" preserve="1">
  <p:cSld name="1_Blank (dark)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100" y="-5800"/>
            <a:ext cx="9144000" cy="5149500"/>
          </a:xfrm>
          <a:prstGeom prst="rect">
            <a:avLst/>
          </a:prstGeom>
          <a:solidFill>
            <a:schemeClr val="tx2">
              <a:alpha val="8615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2"/>
          <p:cNvSpPr/>
          <p:nvPr/>
        </p:nvSpPr>
        <p:spPr>
          <a:xfrm>
            <a:off x="0" y="-5925"/>
            <a:ext cx="9144000" cy="5149500"/>
          </a:xfrm>
          <a:prstGeom prst="frame">
            <a:avLst>
              <a:gd name="adj1" fmla="val 5041"/>
            </a:avLst>
          </a:pr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48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94667"/>
              </a:buClr>
              <a:buSzPts val="1400"/>
              <a:buFont typeface="Merriweather"/>
              <a:buNone/>
              <a:defRPr b="1">
                <a:solidFill>
                  <a:srgbClr val="294667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▪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A800"/>
              </a:buClr>
              <a:buSzPts val="1800"/>
              <a:buFont typeface="Open Sans"/>
              <a:buChar char="▫"/>
              <a:defRPr sz="1800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300" b="1">
                <a:solidFill>
                  <a:srgbClr val="02102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  <p:sldLayoutId id="214748366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bg2"/>
          </a:solidFill>
          <a:latin typeface="Arial Black" panose="020B0A04020102020204" pitchFamily="34" charset="0"/>
          <a:ea typeface="Arial Black" panose="020B0A040201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457200" marR="0" lvl="0" indent="-342900" algn="l" rtl="0">
        <a:lnSpc>
          <a:spcPct val="100000"/>
        </a:lnSpc>
        <a:spcBef>
          <a:spcPts val="0"/>
        </a:spcBef>
        <a:spcAft>
          <a:spcPts val="0"/>
        </a:spcAft>
        <a:buClrTx/>
        <a:buFont typeface="Wingdings" panose="05000000000000000000" pitchFamily="2" charset="2"/>
        <a:buChar char="§"/>
        <a:defRPr sz="1400" b="0" i="0" u="none" strike="noStrike" cap="none">
          <a:solidFill>
            <a:schemeClr val="tx1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>
                <a:solidFill>
                  <a:schemeClr val="tx1"/>
                </a:solidFill>
              </a:rPr>
              <a:t>Speak Out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for FCCLA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952750"/>
            <a:ext cx="982738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15" y="133350"/>
            <a:ext cx="1470385" cy="86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203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The critical thinking process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Six step process for thinking critically</a:t>
            </a:r>
          </a:p>
          <a:p>
            <a:pPr lvl="0"/>
            <a:r>
              <a:rPr lang="en-US" sz="1200" dirty="0"/>
              <a:t>Can be used in any situation</a:t>
            </a:r>
          </a:p>
          <a:p>
            <a:r>
              <a:rPr lang="en-US" sz="1200" dirty="0"/>
              <a:t>Promotes clear, unbiased, effective decision making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4615005"/>
            <a:ext cx="5638800" cy="528495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800"/>
              </a:lnSpc>
            </a:pPr>
            <a:r>
              <a:rPr lang="en-US" sz="600" b="1" u="sng" dirty="0">
                <a:solidFill>
                  <a:schemeClr val="tx1"/>
                </a:solidFill>
                <a:latin typeface="+mn-lt"/>
              </a:rPr>
              <a:t>Source</a:t>
            </a:r>
            <a:endParaRPr lang="en-US" sz="6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ts val="800"/>
              </a:lnSpc>
            </a:pPr>
            <a:r>
              <a:rPr lang="en-US" sz="600" b="1" i="1" dirty="0">
                <a:solidFill>
                  <a:schemeClr val="tx1"/>
                </a:solidFill>
                <a:latin typeface="+mn-lt"/>
              </a:rPr>
              <a:t>https://www.designorate.com/steps-effective-critical-thinking/</a:t>
            </a:r>
          </a:p>
        </p:txBody>
      </p:sp>
      <p:sp>
        <p:nvSpPr>
          <p:cNvPr id="10" name="Google Shape;424;p40"/>
          <p:cNvSpPr/>
          <p:nvPr/>
        </p:nvSpPr>
        <p:spPr>
          <a:xfrm>
            <a:off x="3733800" y="971550"/>
            <a:ext cx="384920" cy="384920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055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Step One: Knowledge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Identify the issue at hand</a:t>
            </a:r>
          </a:p>
          <a:p>
            <a:pPr lvl="0"/>
            <a:r>
              <a:rPr lang="en-US" sz="1200" dirty="0"/>
              <a:t>Gain an understanding of the issue by asking questions</a:t>
            </a:r>
          </a:p>
          <a:p>
            <a:r>
              <a:rPr lang="en-US" sz="1200" dirty="0"/>
              <a:t>Determine why you need to solve the problem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" name="Google Shape;385;p40"/>
          <p:cNvGrpSpPr/>
          <p:nvPr/>
        </p:nvGrpSpPr>
        <p:grpSpPr>
          <a:xfrm>
            <a:off x="3048401" y="1047750"/>
            <a:ext cx="380599" cy="325887"/>
            <a:chOff x="1934025" y="1001650"/>
            <a:chExt cx="415300" cy="355600"/>
          </a:xfrm>
        </p:grpSpPr>
        <p:sp>
          <p:nvSpPr>
            <p:cNvPr id="7" name="Google Shape;386;p40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87;p40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88;p40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89;p40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6983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Step Two: Comprehension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Gather information about your issue and possible solutions</a:t>
            </a:r>
          </a:p>
          <a:p>
            <a:r>
              <a:rPr lang="en-US" sz="1200" dirty="0"/>
              <a:t>Seek data to expand your thinking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oogle Shape;506;p40"/>
          <p:cNvGrpSpPr/>
          <p:nvPr/>
        </p:nvGrpSpPr>
        <p:grpSpPr>
          <a:xfrm>
            <a:off x="3581400" y="971550"/>
            <a:ext cx="314325" cy="320913"/>
            <a:chOff x="3951850" y="2985350"/>
            <a:chExt cx="407950" cy="416500"/>
          </a:xfrm>
        </p:grpSpPr>
        <p:sp>
          <p:nvSpPr>
            <p:cNvPr id="5" name="Google Shape;507;p4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508;p4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509;p40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510;p40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02980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Step Three: Application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Find the link between the information found and the resources available to solve the problem.</a:t>
            </a:r>
          </a:p>
          <a:p>
            <a:r>
              <a:rPr lang="en-US" sz="1200" dirty="0"/>
              <a:t>Reflect to determine if your personal biases are impacting your information or thinking- remember, when thinking critically, it is important to remove your personal biases.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7" name="Google Shape;503;p40"/>
          <p:cNvGrpSpPr/>
          <p:nvPr/>
        </p:nvGrpSpPr>
        <p:grpSpPr>
          <a:xfrm>
            <a:off x="3200400" y="1032159"/>
            <a:ext cx="533400" cy="396591"/>
            <a:chOff x="5247525" y="3007275"/>
            <a:chExt cx="517575" cy="384825"/>
          </a:xfrm>
        </p:grpSpPr>
        <p:sp>
          <p:nvSpPr>
            <p:cNvPr id="8" name="Google Shape;504;p40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505;p40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75326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Step Four: Analyze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Analyze the situation to determine the strong and weak points of the situation and obstacles to overcome.</a:t>
            </a:r>
          </a:p>
          <a:p>
            <a:r>
              <a:rPr lang="en-US" sz="1200" dirty="0"/>
              <a:t>Prioritize issues at hand to solve.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oogle Shape;716;p40"/>
          <p:cNvGrpSpPr/>
          <p:nvPr/>
        </p:nvGrpSpPr>
        <p:grpSpPr>
          <a:xfrm>
            <a:off x="2774483" y="1123950"/>
            <a:ext cx="333106" cy="202699"/>
            <a:chOff x="3269900" y="3064500"/>
            <a:chExt cx="432325" cy="263075"/>
          </a:xfrm>
        </p:grpSpPr>
        <p:sp>
          <p:nvSpPr>
            <p:cNvPr id="5" name="Google Shape;717;p40"/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18;p40"/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19;p40"/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26454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Step Five: Synthesis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Now that the situation has been analyzed, a decision should be formed.</a:t>
            </a:r>
          </a:p>
          <a:p>
            <a:pPr lvl="0"/>
            <a:r>
              <a:rPr lang="en-US" sz="1200" dirty="0"/>
              <a:t>Decide how to best carry out your solution based on your priorities.</a:t>
            </a:r>
          </a:p>
          <a:p>
            <a:r>
              <a:rPr lang="en-US" sz="1200" dirty="0"/>
              <a:t>If multiple solutions are present, determine the best option.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oogle Shape;397;p40"/>
          <p:cNvGrpSpPr/>
          <p:nvPr/>
        </p:nvGrpSpPr>
        <p:grpSpPr>
          <a:xfrm>
            <a:off x="2878752" y="978601"/>
            <a:ext cx="397848" cy="387523"/>
            <a:chOff x="5916675" y="927975"/>
            <a:chExt cx="516350" cy="502950"/>
          </a:xfrm>
        </p:grpSpPr>
        <p:sp>
          <p:nvSpPr>
            <p:cNvPr id="5" name="Google Shape;398;p40"/>
            <p:cNvSpPr/>
            <p:nvPr/>
          </p:nvSpPr>
          <p:spPr>
            <a:xfrm>
              <a:off x="5916675" y="927975"/>
              <a:ext cx="516350" cy="502950"/>
            </a:xfrm>
            <a:custGeom>
              <a:avLst/>
              <a:gdLst/>
              <a:ahLst/>
              <a:cxnLst/>
              <a:rect l="l" t="t" r="r" b="b"/>
              <a:pathLst>
                <a:path w="20654" h="20118" fill="none" extrusionOk="0">
                  <a:moveTo>
                    <a:pt x="20654" y="10059"/>
                  </a:moveTo>
                  <a:lnTo>
                    <a:pt x="18486" y="8183"/>
                  </a:lnTo>
                  <a:lnTo>
                    <a:pt x="19631" y="5577"/>
                  </a:lnTo>
                  <a:lnTo>
                    <a:pt x="16879" y="4847"/>
                  </a:lnTo>
                  <a:lnTo>
                    <a:pt x="16757" y="1997"/>
                  </a:lnTo>
                  <a:lnTo>
                    <a:pt x="13956" y="2509"/>
                  </a:lnTo>
                  <a:lnTo>
                    <a:pt x="12616" y="0"/>
                  </a:lnTo>
                  <a:lnTo>
                    <a:pt x="10327" y="1681"/>
                  </a:lnTo>
                  <a:lnTo>
                    <a:pt x="8038" y="0"/>
                  </a:lnTo>
                  <a:lnTo>
                    <a:pt x="6698" y="2509"/>
                  </a:lnTo>
                  <a:lnTo>
                    <a:pt x="3897" y="1997"/>
                  </a:lnTo>
                  <a:lnTo>
                    <a:pt x="3776" y="4847"/>
                  </a:lnTo>
                  <a:lnTo>
                    <a:pt x="1023" y="5577"/>
                  </a:lnTo>
                  <a:lnTo>
                    <a:pt x="2168" y="8183"/>
                  </a:lnTo>
                  <a:lnTo>
                    <a:pt x="1" y="10059"/>
                  </a:lnTo>
                  <a:lnTo>
                    <a:pt x="2168" y="11934"/>
                  </a:lnTo>
                  <a:lnTo>
                    <a:pt x="1023" y="14540"/>
                  </a:lnTo>
                  <a:lnTo>
                    <a:pt x="3776" y="15271"/>
                  </a:lnTo>
                  <a:lnTo>
                    <a:pt x="3897" y="18120"/>
                  </a:lnTo>
                  <a:lnTo>
                    <a:pt x="6698" y="17609"/>
                  </a:lnTo>
                  <a:lnTo>
                    <a:pt x="8038" y="20117"/>
                  </a:lnTo>
                  <a:lnTo>
                    <a:pt x="10327" y="18437"/>
                  </a:lnTo>
                  <a:lnTo>
                    <a:pt x="12616" y="20117"/>
                  </a:lnTo>
                  <a:lnTo>
                    <a:pt x="13956" y="17609"/>
                  </a:lnTo>
                  <a:lnTo>
                    <a:pt x="16757" y="18120"/>
                  </a:lnTo>
                  <a:lnTo>
                    <a:pt x="16879" y="15271"/>
                  </a:lnTo>
                  <a:lnTo>
                    <a:pt x="19631" y="14540"/>
                  </a:lnTo>
                  <a:lnTo>
                    <a:pt x="18486" y="11934"/>
                  </a:lnTo>
                  <a:lnTo>
                    <a:pt x="20654" y="1005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399;p40"/>
            <p:cNvSpPr/>
            <p:nvPr/>
          </p:nvSpPr>
          <p:spPr>
            <a:xfrm>
              <a:off x="6006800" y="1011375"/>
              <a:ext cx="336125" cy="336125"/>
            </a:xfrm>
            <a:custGeom>
              <a:avLst/>
              <a:gdLst/>
              <a:ahLst/>
              <a:cxnLst/>
              <a:rect l="l" t="t" r="r" b="b"/>
              <a:pathLst>
                <a:path w="13445" h="13445" fill="none" extrusionOk="0">
                  <a:moveTo>
                    <a:pt x="6722" y="13445"/>
                  </a:moveTo>
                  <a:lnTo>
                    <a:pt x="6722" y="13445"/>
                  </a:lnTo>
                  <a:lnTo>
                    <a:pt x="6381" y="13420"/>
                  </a:lnTo>
                  <a:lnTo>
                    <a:pt x="6040" y="13396"/>
                  </a:lnTo>
                  <a:lnTo>
                    <a:pt x="5699" y="13347"/>
                  </a:lnTo>
                  <a:lnTo>
                    <a:pt x="5383" y="13299"/>
                  </a:lnTo>
                  <a:lnTo>
                    <a:pt x="5042" y="13226"/>
                  </a:lnTo>
                  <a:lnTo>
                    <a:pt x="4725" y="13128"/>
                  </a:lnTo>
                  <a:lnTo>
                    <a:pt x="4408" y="13031"/>
                  </a:lnTo>
                  <a:lnTo>
                    <a:pt x="4116" y="12909"/>
                  </a:lnTo>
                  <a:lnTo>
                    <a:pt x="3824" y="12763"/>
                  </a:lnTo>
                  <a:lnTo>
                    <a:pt x="3532" y="12617"/>
                  </a:lnTo>
                  <a:lnTo>
                    <a:pt x="3239" y="12471"/>
                  </a:lnTo>
                  <a:lnTo>
                    <a:pt x="2971" y="12276"/>
                  </a:lnTo>
                  <a:lnTo>
                    <a:pt x="2703" y="12105"/>
                  </a:lnTo>
                  <a:lnTo>
                    <a:pt x="2460" y="11910"/>
                  </a:lnTo>
                  <a:lnTo>
                    <a:pt x="2216" y="11691"/>
                  </a:lnTo>
                  <a:lnTo>
                    <a:pt x="1973" y="11472"/>
                  </a:lnTo>
                  <a:lnTo>
                    <a:pt x="1754" y="11228"/>
                  </a:lnTo>
                  <a:lnTo>
                    <a:pt x="1534" y="10985"/>
                  </a:lnTo>
                  <a:lnTo>
                    <a:pt x="1340" y="10741"/>
                  </a:lnTo>
                  <a:lnTo>
                    <a:pt x="1169" y="10473"/>
                  </a:lnTo>
                  <a:lnTo>
                    <a:pt x="974" y="10206"/>
                  </a:lnTo>
                  <a:lnTo>
                    <a:pt x="828" y="9913"/>
                  </a:lnTo>
                  <a:lnTo>
                    <a:pt x="682" y="9621"/>
                  </a:lnTo>
                  <a:lnTo>
                    <a:pt x="536" y="9329"/>
                  </a:lnTo>
                  <a:lnTo>
                    <a:pt x="414" y="9036"/>
                  </a:lnTo>
                  <a:lnTo>
                    <a:pt x="317" y="8720"/>
                  </a:lnTo>
                  <a:lnTo>
                    <a:pt x="219" y="8403"/>
                  </a:lnTo>
                  <a:lnTo>
                    <a:pt x="146" y="8062"/>
                  </a:lnTo>
                  <a:lnTo>
                    <a:pt x="98" y="7746"/>
                  </a:lnTo>
                  <a:lnTo>
                    <a:pt x="49" y="7405"/>
                  </a:lnTo>
                  <a:lnTo>
                    <a:pt x="24" y="7064"/>
                  </a:lnTo>
                  <a:lnTo>
                    <a:pt x="0" y="6723"/>
                  </a:lnTo>
                  <a:lnTo>
                    <a:pt x="0" y="6723"/>
                  </a:lnTo>
                  <a:lnTo>
                    <a:pt x="24" y="6382"/>
                  </a:lnTo>
                  <a:lnTo>
                    <a:pt x="49" y="6041"/>
                  </a:lnTo>
                  <a:lnTo>
                    <a:pt x="98" y="5700"/>
                  </a:lnTo>
                  <a:lnTo>
                    <a:pt x="146" y="5383"/>
                  </a:lnTo>
                  <a:lnTo>
                    <a:pt x="219" y="5042"/>
                  </a:lnTo>
                  <a:lnTo>
                    <a:pt x="317" y="4726"/>
                  </a:lnTo>
                  <a:lnTo>
                    <a:pt x="414" y="4409"/>
                  </a:lnTo>
                  <a:lnTo>
                    <a:pt x="536" y="4117"/>
                  </a:lnTo>
                  <a:lnTo>
                    <a:pt x="682" y="3825"/>
                  </a:lnTo>
                  <a:lnTo>
                    <a:pt x="828" y="3532"/>
                  </a:lnTo>
                  <a:lnTo>
                    <a:pt x="974" y="3240"/>
                  </a:lnTo>
                  <a:lnTo>
                    <a:pt x="1169" y="2972"/>
                  </a:lnTo>
                  <a:lnTo>
                    <a:pt x="1340" y="2704"/>
                  </a:lnTo>
                  <a:lnTo>
                    <a:pt x="1534" y="2461"/>
                  </a:lnTo>
                  <a:lnTo>
                    <a:pt x="1754" y="2217"/>
                  </a:lnTo>
                  <a:lnTo>
                    <a:pt x="1973" y="1974"/>
                  </a:lnTo>
                  <a:lnTo>
                    <a:pt x="2216" y="1754"/>
                  </a:lnTo>
                  <a:lnTo>
                    <a:pt x="2460" y="1535"/>
                  </a:lnTo>
                  <a:lnTo>
                    <a:pt x="2703" y="1340"/>
                  </a:lnTo>
                  <a:lnTo>
                    <a:pt x="2971" y="1170"/>
                  </a:lnTo>
                  <a:lnTo>
                    <a:pt x="3239" y="975"/>
                  </a:lnTo>
                  <a:lnTo>
                    <a:pt x="3532" y="829"/>
                  </a:lnTo>
                  <a:lnTo>
                    <a:pt x="3824" y="683"/>
                  </a:lnTo>
                  <a:lnTo>
                    <a:pt x="4116" y="537"/>
                  </a:lnTo>
                  <a:lnTo>
                    <a:pt x="4408" y="415"/>
                  </a:lnTo>
                  <a:lnTo>
                    <a:pt x="4725" y="317"/>
                  </a:lnTo>
                  <a:lnTo>
                    <a:pt x="5042" y="220"/>
                  </a:lnTo>
                  <a:lnTo>
                    <a:pt x="5383" y="147"/>
                  </a:lnTo>
                  <a:lnTo>
                    <a:pt x="5699" y="98"/>
                  </a:lnTo>
                  <a:lnTo>
                    <a:pt x="6040" y="49"/>
                  </a:lnTo>
                  <a:lnTo>
                    <a:pt x="6381" y="25"/>
                  </a:lnTo>
                  <a:lnTo>
                    <a:pt x="6722" y="1"/>
                  </a:lnTo>
                  <a:lnTo>
                    <a:pt x="6722" y="1"/>
                  </a:lnTo>
                  <a:lnTo>
                    <a:pt x="7063" y="25"/>
                  </a:lnTo>
                  <a:lnTo>
                    <a:pt x="7404" y="49"/>
                  </a:lnTo>
                  <a:lnTo>
                    <a:pt x="7745" y="98"/>
                  </a:lnTo>
                  <a:lnTo>
                    <a:pt x="8062" y="147"/>
                  </a:lnTo>
                  <a:lnTo>
                    <a:pt x="8403" y="220"/>
                  </a:lnTo>
                  <a:lnTo>
                    <a:pt x="8719" y="317"/>
                  </a:lnTo>
                  <a:lnTo>
                    <a:pt x="9036" y="415"/>
                  </a:lnTo>
                  <a:lnTo>
                    <a:pt x="9328" y="537"/>
                  </a:lnTo>
                  <a:lnTo>
                    <a:pt x="9620" y="683"/>
                  </a:lnTo>
                  <a:lnTo>
                    <a:pt x="9913" y="829"/>
                  </a:lnTo>
                  <a:lnTo>
                    <a:pt x="10205" y="975"/>
                  </a:lnTo>
                  <a:lnTo>
                    <a:pt x="10473" y="1170"/>
                  </a:lnTo>
                  <a:lnTo>
                    <a:pt x="10741" y="1340"/>
                  </a:lnTo>
                  <a:lnTo>
                    <a:pt x="10984" y="1535"/>
                  </a:lnTo>
                  <a:lnTo>
                    <a:pt x="11228" y="1754"/>
                  </a:lnTo>
                  <a:lnTo>
                    <a:pt x="11471" y="1974"/>
                  </a:lnTo>
                  <a:lnTo>
                    <a:pt x="11690" y="2217"/>
                  </a:lnTo>
                  <a:lnTo>
                    <a:pt x="11910" y="2461"/>
                  </a:lnTo>
                  <a:lnTo>
                    <a:pt x="12105" y="2704"/>
                  </a:lnTo>
                  <a:lnTo>
                    <a:pt x="12275" y="2972"/>
                  </a:lnTo>
                  <a:lnTo>
                    <a:pt x="12470" y="3240"/>
                  </a:lnTo>
                  <a:lnTo>
                    <a:pt x="12616" y="3532"/>
                  </a:lnTo>
                  <a:lnTo>
                    <a:pt x="12762" y="3825"/>
                  </a:lnTo>
                  <a:lnTo>
                    <a:pt x="12908" y="4117"/>
                  </a:lnTo>
                  <a:lnTo>
                    <a:pt x="13030" y="4409"/>
                  </a:lnTo>
                  <a:lnTo>
                    <a:pt x="13127" y="4726"/>
                  </a:lnTo>
                  <a:lnTo>
                    <a:pt x="13225" y="5042"/>
                  </a:lnTo>
                  <a:lnTo>
                    <a:pt x="13298" y="5383"/>
                  </a:lnTo>
                  <a:lnTo>
                    <a:pt x="13347" y="5700"/>
                  </a:lnTo>
                  <a:lnTo>
                    <a:pt x="13395" y="6041"/>
                  </a:lnTo>
                  <a:lnTo>
                    <a:pt x="13420" y="6382"/>
                  </a:lnTo>
                  <a:lnTo>
                    <a:pt x="13444" y="6723"/>
                  </a:lnTo>
                  <a:lnTo>
                    <a:pt x="13444" y="6723"/>
                  </a:lnTo>
                  <a:lnTo>
                    <a:pt x="13420" y="7064"/>
                  </a:lnTo>
                  <a:lnTo>
                    <a:pt x="13395" y="7405"/>
                  </a:lnTo>
                  <a:lnTo>
                    <a:pt x="13347" y="7746"/>
                  </a:lnTo>
                  <a:lnTo>
                    <a:pt x="13298" y="8062"/>
                  </a:lnTo>
                  <a:lnTo>
                    <a:pt x="13225" y="8403"/>
                  </a:lnTo>
                  <a:lnTo>
                    <a:pt x="13127" y="8720"/>
                  </a:lnTo>
                  <a:lnTo>
                    <a:pt x="13030" y="9036"/>
                  </a:lnTo>
                  <a:lnTo>
                    <a:pt x="12908" y="9329"/>
                  </a:lnTo>
                  <a:lnTo>
                    <a:pt x="12762" y="9621"/>
                  </a:lnTo>
                  <a:lnTo>
                    <a:pt x="12616" y="9913"/>
                  </a:lnTo>
                  <a:lnTo>
                    <a:pt x="12470" y="10206"/>
                  </a:lnTo>
                  <a:lnTo>
                    <a:pt x="12275" y="10473"/>
                  </a:lnTo>
                  <a:lnTo>
                    <a:pt x="12105" y="10741"/>
                  </a:lnTo>
                  <a:lnTo>
                    <a:pt x="11910" y="10985"/>
                  </a:lnTo>
                  <a:lnTo>
                    <a:pt x="11690" y="11228"/>
                  </a:lnTo>
                  <a:lnTo>
                    <a:pt x="11471" y="11472"/>
                  </a:lnTo>
                  <a:lnTo>
                    <a:pt x="11228" y="11691"/>
                  </a:lnTo>
                  <a:lnTo>
                    <a:pt x="10984" y="11910"/>
                  </a:lnTo>
                  <a:lnTo>
                    <a:pt x="10741" y="12105"/>
                  </a:lnTo>
                  <a:lnTo>
                    <a:pt x="10473" y="12276"/>
                  </a:lnTo>
                  <a:lnTo>
                    <a:pt x="10205" y="12471"/>
                  </a:lnTo>
                  <a:lnTo>
                    <a:pt x="9913" y="12617"/>
                  </a:lnTo>
                  <a:lnTo>
                    <a:pt x="9620" y="12763"/>
                  </a:lnTo>
                  <a:lnTo>
                    <a:pt x="9328" y="12909"/>
                  </a:lnTo>
                  <a:lnTo>
                    <a:pt x="9036" y="13031"/>
                  </a:lnTo>
                  <a:lnTo>
                    <a:pt x="8719" y="13128"/>
                  </a:lnTo>
                  <a:lnTo>
                    <a:pt x="8403" y="13226"/>
                  </a:lnTo>
                  <a:lnTo>
                    <a:pt x="8062" y="13299"/>
                  </a:lnTo>
                  <a:lnTo>
                    <a:pt x="7745" y="13347"/>
                  </a:lnTo>
                  <a:lnTo>
                    <a:pt x="7404" y="13396"/>
                  </a:lnTo>
                  <a:lnTo>
                    <a:pt x="7063" y="13420"/>
                  </a:lnTo>
                  <a:lnTo>
                    <a:pt x="6722" y="13445"/>
                  </a:lnTo>
                  <a:lnTo>
                    <a:pt x="6722" y="13445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87640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Step Six: Take Action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Carry out your action plan based on your gathered information, priorities, and unbiased decision.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4" name="Google Shape;568;p40"/>
          <p:cNvGrpSpPr/>
          <p:nvPr/>
        </p:nvGrpSpPr>
        <p:grpSpPr>
          <a:xfrm>
            <a:off x="3048000" y="1047750"/>
            <a:ext cx="340619" cy="340600"/>
            <a:chOff x="576250" y="4319400"/>
            <a:chExt cx="442075" cy="442050"/>
          </a:xfrm>
        </p:grpSpPr>
        <p:sp>
          <p:nvSpPr>
            <p:cNvPr id="15" name="Google Shape;569;p40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570;p40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71;p40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72;p4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103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04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The Critical Thinking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Process and the FCCLA Planning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62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The Critical Thinking Process</a:t>
            </a:r>
            <a:br>
              <a:rPr lang="en-US" sz="1800" dirty="0"/>
            </a:br>
            <a:r>
              <a:rPr lang="en-US" sz="1800" dirty="0"/>
              <a:t>and the FCCLA Planning Process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The critical thinking process and the FCCLA Planning Process can work hand in hand</a:t>
            </a:r>
          </a:p>
          <a:p>
            <a:r>
              <a:rPr lang="en-US" sz="1200" dirty="0"/>
              <a:t>Apply the critical thinking process when working to set a goal and form a plan</a:t>
            </a:r>
            <a:endParaRPr sz="1200" b="1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oogle Shape;707;p40"/>
          <p:cNvGrpSpPr/>
          <p:nvPr/>
        </p:nvGrpSpPr>
        <p:grpSpPr>
          <a:xfrm>
            <a:off x="4267200" y="834632"/>
            <a:ext cx="304800" cy="483236"/>
            <a:chOff x="6718575" y="2318625"/>
            <a:chExt cx="256950" cy="407375"/>
          </a:xfrm>
        </p:grpSpPr>
        <p:sp>
          <p:nvSpPr>
            <p:cNvPr id="5" name="Google Shape;708;p4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709;p4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710;p4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11;p4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12;p4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13;p4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14;p4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15;p4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8765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Critical Thinking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in Action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6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2038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Group Think Tank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43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What obstacles did your group run into with this activity?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45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Discuss: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How did you exercise your critical thinking skills?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Describe your process for accomplishing this task.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0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6573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u="sng" dirty="0">
                <a:solidFill>
                  <a:schemeClr val="bg1"/>
                </a:solidFill>
                <a:latin typeface="+mj-lt"/>
              </a:rPr>
              <a:t>Power of One</a:t>
            </a:r>
            <a:r>
              <a:rPr lang="en-US" sz="4200" b="1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Speak Out for FCCLA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30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Speak Out for FCCLA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Speak Out for FCCLA is the fifth unit in the FCCLA Power of One national program.</a:t>
            </a:r>
          </a:p>
          <a:p>
            <a:pPr lvl="0"/>
            <a:r>
              <a:rPr lang="en-US" sz="1200" dirty="0"/>
              <a:t>This unit focuses on informing others of FCCLA and its benefits for members.</a:t>
            </a:r>
          </a:p>
          <a:p>
            <a:r>
              <a:rPr lang="en-US" sz="1200" dirty="0"/>
              <a:t>Remember, personal testimony is powerful. How can you show what FCCLA has done for you?</a:t>
            </a:r>
            <a:endParaRPr sz="12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857250"/>
            <a:ext cx="491369" cy="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242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Think: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What is the most impactful or interesting aspect of FCCLA to you?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What have you benefited from the most?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12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733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Think: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How do other groups, organizations, and teams best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catch your attention and the attention of your peers?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77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885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Use these experiences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to drive your project.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68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In Summary…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Critical thinking is a necessary skill for life now and in the future.</a:t>
            </a:r>
          </a:p>
          <a:p>
            <a:pPr lvl="0"/>
            <a:r>
              <a:rPr lang="en-US" sz="1200" dirty="0"/>
              <a:t>The critical thinking process is a useful tool that can be used with the FCCLA Planning Process.</a:t>
            </a:r>
          </a:p>
          <a:p>
            <a:r>
              <a:rPr lang="en-US" sz="1200" dirty="0"/>
              <a:t>Speak Out for FCCLA is the fifth unit of Power of One and focuses on telling others of the organization and its impact. 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5" name="Google Shape;425;p40"/>
          <p:cNvGrpSpPr/>
          <p:nvPr/>
        </p:nvGrpSpPr>
        <p:grpSpPr>
          <a:xfrm>
            <a:off x="2209800" y="963159"/>
            <a:ext cx="274934" cy="389391"/>
            <a:chOff x="3979850" y="1598950"/>
            <a:chExt cx="356825" cy="505375"/>
          </a:xfrm>
        </p:grpSpPr>
        <p:sp>
          <p:nvSpPr>
            <p:cNvPr id="6" name="Google Shape;426;p40"/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27;p40"/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951794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885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What questions do you have?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89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Which topics interest you?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04800" y="1747350"/>
            <a:ext cx="25908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Creating promotional materials about FCCLA</a:t>
            </a:r>
          </a:p>
          <a:p>
            <a:pPr lvl="0"/>
            <a:r>
              <a:rPr lang="en-US" sz="1050" dirty="0"/>
              <a:t>Explaining FCCLA to adult audiences</a:t>
            </a:r>
          </a:p>
          <a:p>
            <a:pPr lvl="0"/>
            <a:r>
              <a:rPr lang="en-US" sz="1050" dirty="0"/>
              <a:t>Explaining Family and Consumer Sciences classes and FCCLA to potential future members</a:t>
            </a:r>
          </a:p>
          <a:p>
            <a:pPr lvl="0"/>
            <a:r>
              <a:rPr lang="en-US" sz="1050" dirty="0"/>
              <a:t>Promoting FCCLA digitally</a:t>
            </a:r>
          </a:p>
          <a:p>
            <a:pPr lvl="0"/>
            <a:r>
              <a:rPr lang="en-US" sz="1050" dirty="0"/>
              <a:t>Publicizing a chapter project</a:t>
            </a:r>
          </a:p>
          <a:p>
            <a:pPr lvl="0"/>
            <a:r>
              <a:rPr lang="en-US" sz="1050" dirty="0"/>
              <a:t>Writing media releases or media advisories and contacting the media</a:t>
            </a:r>
          </a:p>
          <a:p>
            <a:pPr lvl="0"/>
            <a:r>
              <a:rPr lang="en-US" sz="1050" dirty="0"/>
              <a:t>Appearing on television or radio</a:t>
            </a:r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2895600" y="1747350"/>
            <a:ext cx="30480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Demonstrating a STAR Event for potential members or a community group</a:t>
            </a:r>
          </a:p>
          <a:p>
            <a:pPr lvl="0"/>
            <a:r>
              <a:rPr lang="en-US" sz="1050" dirty="0"/>
              <a:t>Leading a school assembly sponsored by the FCCLA chapter</a:t>
            </a:r>
          </a:p>
          <a:p>
            <a:pPr lvl="0"/>
            <a:r>
              <a:rPr lang="en-US" sz="1050" dirty="0"/>
              <a:t>Organizing National FCCLA Week activities</a:t>
            </a:r>
          </a:p>
          <a:p>
            <a:pPr lvl="0"/>
            <a:r>
              <a:rPr lang="en-US" sz="1050" dirty="0"/>
              <a:t>Explaining FCCLA to administrators, counselors, and school board members</a:t>
            </a:r>
          </a:p>
          <a:p>
            <a:pPr lvl="0"/>
            <a:r>
              <a:rPr lang="en-US" sz="1050" dirty="0"/>
              <a:t>Explaining FCCLA to local and state government officials</a:t>
            </a:r>
          </a:p>
          <a:p>
            <a:r>
              <a:rPr lang="en-US" sz="1050" dirty="0"/>
              <a:t>Requesting donations from businesses and community organizations</a:t>
            </a:r>
          </a:p>
        </p:txBody>
      </p:sp>
      <p:grpSp>
        <p:nvGrpSpPr>
          <p:cNvPr id="9" name="Google Shape;726;p40"/>
          <p:cNvGrpSpPr/>
          <p:nvPr/>
        </p:nvGrpSpPr>
        <p:grpSpPr>
          <a:xfrm>
            <a:off x="3581400" y="895350"/>
            <a:ext cx="277303" cy="448304"/>
            <a:chOff x="1988225" y="4286525"/>
            <a:chExt cx="305075" cy="493200"/>
          </a:xfrm>
        </p:grpSpPr>
        <p:sp>
          <p:nvSpPr>
            <p:cNvPr id="10" name="Google Shape;727;p40"/>
            <p:cNvSpPr/>
            <p:nvPr/>
          </p:nvSpPr>
          <p:spPr>
            <a:xfrm>
              <a:off x="2178800" y="4519725"/>
              <a:ext cx="114500" cy="114475"/>
            </a:xfrm>
            <a:custGeom>
              <a:avLst/>
              <a:gdLst/>
              <a:ahLst/>
              <a:cxnLst/>
              <a:rect l="l" t="t" r="r" b="b"/>
              <a:pathLst>
                <a:path w="4580" h="4579" fill="none" extrusionOk="0">
                  <a:moveTo>
                    <a:pt x="731" y="4189"/>
                  </a:moveTo>
                  <a:lnTo>
                    <a:pt x="731" y="4189"/>
                  </a:lnTo>
                  <a:lnTo>
                    <a:pt x="853" y="4286"/>
                  </a:lnTo>
                  <a:lnTo>
                    <a:pt x="999" y="4384"/>
                  </a:lnTo>
                  <a:lnTo>
                    <a:pt x="1170" y="4457"/>
                  </a:lnTo>
                  <a:lnTo>
                    <a:pt x="1316" y="4506"/>
                  </a:lnTo>
                  <a:lnTo>
                    <a:pt x="1486" y="4554"/>
                  </a:lnTo>
                  <a:lnTo>
                    <a:pt x="1657" y="4579"/>
                  </a:lnTo>
                  <a:lnTo>
                    <a:pt x="1827" y="4579"/>
                  </a:lnTo>
                  <a:lnTo>
                    <a:pt x="1973" y="4579"/>
                  </a:lnTo>
                  <a:lnTo>
                    <a:pt x="2144" y="4579"/>
                  </a:lnTo>
                  <a:lnTo>
                    <a:pt x="2314" y="4530"/>
                  </a:lnTo>
                  <a:lnTo>
                    <a:pt x="2485" y="4481"/>
                  </a:lnTo>
                  <a:lnTo>
                    <a:pt x="2631" y="4433"/>
                  </a:lnTo>
                  <a:lnTo>
                    <a:pt x="2777" y="4360"/>
                  </a:lnTo>
                  <a:lnTo>
                    <a:pt x="2923" y="4262"/>
                  </a:lnTo>
                  <a:lnTo>
                    <a:pt x="3069" y="4165"/>
                  </a:lnTo>
                  <a:lnTo>
                    <a:pt x="3191" y="4043"/>
                  </a:lnTo>
                  <a:lnTo>
                    <a:pt x="3191" y="4043"/>
                  </a:lnTo>
                  <a:lnTo>
                    <a:pt x="3337" y="3872"/>
                  </a:lnTo>
                  <a:lnTo>
                    <a:pt x="3483" y="3653"/>
                  </a:lnTo>
                  <a:lnTo>
                    <a:pt x="3605" y="3410"/>
                  </a:lnTo>
                  <a:lnTo>
                    <a:pt x="3751" y="3117"/>
                  </a:lnTo>
                  <a:lnTo>
                    <a:pt x="3995" y="2484"/>
                  </a:lnTo>
                  <a:lnTo>
                    <a:pt x="4214" y="1827"/>
                  </a:lnTo>
                  <a:lnTo>
                    <a:pt x="4409" y="1169"/>
                  </a:lnTo>
                  <a:lnTo>
                    <a:pt x="4531" y="609"/>
                  </a:lnTo>
                  <a:lnTo>
                    <a:pt x="4579" y="219"/>
                  </a:lnTo>
                  <a:lnTo>
                    <a:pt x="4579" y="97"/>
                  </a:lnTo>
                  <a:lnTo>
                    <a:pt x="4579" y="24"/>
                  </a:lnTo>
                  <a:lnTo>
                    <a:pt x="4579" y="24"/>
                  </a:lnTo>
                  <a:lnTo>
                    <a:pt x="4506" y="0"/>
                  </a:lnTo>
                  <a:lnTo>
                    <a:pt x="4385" y="0"/>
                  </a:lnTo>
                  <a:lnTo>
                    <a:pt x="3970" y="73"/>
                  </a:lnTo>
                  <a:lnTo>
                    <a:pt x="3410" y="195"/>
                  </a:lnTo>
                  <a:lnTo>
                    <a:pt x="2777" y="365"/>
                  </a:lnTo>
                  <a:lnTo>
                    <a:pt x="2095" y="609"/>
                  </a:lnTo>
                  <a:lnTo>
                    <a:pt x="1462" y="852"/>
                  </a:lnTo>
                  <a:lnTo>
                    <a:pt x="1194" y="974"/>
                  </a:lnTo>
                  <a:lnTo>
                    <a:pt x="926" y="1120"/>
                  </a:lnTo>
                  <a:lnTo>
                    <a:pt x="707" y="1266"/>
                  </a:lnTo>
                  <a:lnTo>
                    <a:pt x="561" y="1388"/>
                  </a:lnTo>
                  <a:lnTo>
                    <a:pt x="561" y="1388"/>
                  </a:lnTo>
                  <a:lnTo>
                    <a:pt x="439" y="1534"/>
                  </a:lnTo>
                  <a:lnTo>
                    <a:pt x="342" y="1656"/>
                  </a:lnTo>
                  <a:lnTo>
                    <a:pt x="244" y="1802"/>
                  </a:lnTo>
                  <a:lnTo>
                    <a:pt x="171" y="1973"/>
                  </a:lnTo>
                  <a:lnTo>
                    <a:pt x="98" y="2119"/>
                  </a:lnTo>
                  <a:lnTo>
                    <a:pt x="49" y="2289"/>
                  </a:lnTo>
                  <a:lnTo>
                    <a:pt x="25" y="2436"/>
                  </a:lnTo>
                  <a:lnTo>
                    <a:pt x="1" y="2606"/>
                  </a:lnTo>
                  <a:lnTo>
                    <a:pt x="1" y="2776"/>
                  </a:lnTo>
                  <a:lnTo>
                    <a:pt x="25" y="2947"/>
                  </a:lnTo>
                  <a:lnTo>
                    <a:pt x="49" y="3117"/>
                  </a:lnTo>
                  <a:lnTo>
                    <a:pt x="98" y="3264"/>
                  </a:lnTo>
                  <a:lnTo>
                    <a:pt x="147" y="3434"/>
                  </a:lnTo>
                  <a:lnTo>
                    <a:pt x="220" y="3580"/>
                  </a:lnTo>
                  <a:lnTo>
                    <a:pt x="317" y="3726"/>
                  </a:lnTo>
                  <a:lnTo>
                    <a:pt x="415" y="3872"/>
                  </a:lnTo>
                  <a:lnTo>
                    <a:pt x="731" y="4189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28;p40"/>
            <p:cNvSpPr/>
            <p:nvPr/>
          </p:nvSpPr>
          <p:spPr>
            <a:xfrm>
              <a:off x="1988225" y="4539200"/>
              <a:ext cx="156500" cy="156500"/>
            </a:xfrm>
            <a:custGeom>
              <a:avLst/>
              <a:gdLst/>
              <a:ahLst/>
              <a:cxnLst/>
              <a:rect l="l" t="t" r="r" b="b"/>
              <a:pathLst>
                <a:path w="6260" h="6260" fill="none" extrusionOk="0">
                  <a:moveTo>
                    <a:pt x="5675" y="5334"/>
                  </a:moveTo>
                  <a:lnTo>
                    <a:pt x="5675" y="5334"/>
                  </a:lnTo>
                  <a:lnTo>
                    <a:pt x="5821" y="5139"/>
                  </a:lnTo>
                  <a:lnTo>
                    <a:pt x="5943" y="4944"/>
                  </a:lnTo>
                  <a:lnTo>
                    <a:pt x="6041" y="4725"/>
                  </a:lnTo>
                  <a:lnTo>
                    <a:pt x="6138" y="4506"/>
                  </a:lnTo>
                  <a:lnTo>
                    <a:pt x="6187" y="4287"/>
                  </a:lnTo>
                  <a:lnTo>
                    <a:pt x="6235" y="4043"/>
                  </a:lnTo>
                  <a:lnTo>
                    <a:pt x="6260" y="3824"/>
                  </a:lnTo>
                  <a:lnTo>
                    <a:pt x="6260" y="3581"/>
                  </a:lnTo>
                  <a:lnTo>
                    <a:pt x="6235" y="3361"/>
                  </a:lnTo>
                  <a:lnTo>
                    <a:pt x="6187" y="3118"/>
                  </a:lnTo>
                  <a:lnTo>
                    <a:pt x="6138" y="2899"/>
                  </a:lnTo>
                  <a:lnTo>
                    <a:pt x="6041" y="2679"/>
                  </a:lnTo>
                  <a:lnTo>
                    <a:pt x="5943" y="2460"/>
                  </a:lnTo>
                  <a:lnTo>
                    <a:pt x="5821" y="2265"/>
                  </a:lnTo>
                  <a:lnTo>
                    <a:pt x="5675" y="2071"/>
                  </a:lnTo>
                  <a:lnTo>
                    <a:pt x="5505" y="1900"/>
                  </a:lnTo>
                  <a:lnTo>
                    <a:pt x="5505" y="1900"/>
                  </a:lnTo>
                  <a:lnTo>
                    <a:pt x="5286" y="1705"/>
                  </a:lnTo>
                  <a:lnTo>
                    <a:pt x="4993" y="1510"/>
                  </a:lnTo>
                  <a:lnTo>
                    <a:pt x="4652" y="1316"/>
                  </a:lnTo>
                  <a:lnTo>
                    <a:pt x="4263" y="1145"/>
                  </a:lnTo>
                  <a:lnTo>
                    <a:pt x="3849" y="975"/>
                  </a:lnTo>
                  <a:lnTo>
                    <a:pt x="3410" y="804"/>
                  </a:lnTo>
                  <a:lnTo>
                    <a:pt x="2485" y="487"/>
                  </a:lnTo>
                  <a:lnTo>
                    <a:pt x="1608" y="244"/>
                  </a:lnTo>
                  <a:lnTo>
                    <a:pt x="853" y="73"/>
                  </a:lnTo>
                  <a:lnTo>
                    <a:pt x="536" y="25"/>
                  </a:lnTo>
                  <a:lnTo>
                    <a:pt x="293" y="0"/>
                  </a:lnTo>
                  <a:lnTo>
                    <a:pt x="122" y="0"/>
                  </a:lnTo>
                  <a:lnTo>
                    <a:pt x="25" y="25"/>
                  </a:lnTo>
                  <a:lnTo>
                    <a:pt x="25" y="25"/>
                  </a:lnTo>
                  <a:lnTo>
                    <a:pt x="1" y="122"/>
                  </a:lnTo>
                  <a:lnTo>
                    <a:pt x="1" y="293"/>
                  </a:lnTo>
                  <a:lnTo>
                    <a:pt x="25" y="536"/>
                  </a:lnTo>
                  <a:lnTo>
                    <a:pt x="74" y="853"/>
                  </a:lnTo>
                  <a:lnTo>
                    <a:pt x="244" y="1608"/>
                  </a:lnTo>
                  <a:lnTo>
                    <a:pt x="488" y="2485"/>
                  </a:lnTo>
                  <a:lnTo>
                    <a:pt x="804" y="3410"/>
                  </a:lnTo>
                  <a:lnTo>
                    <a:pt x="975" y="3848"/>
                  </a:lnTo>
                  <a:lnTo>
                    <a:pt x="1145" y="4262"/>
                  </a:lnTo>
                  <a:lnTo>
                    <a:pt x="1316" y="4652"/>
                  </a:lnTo>
                  <a:lnTo>
                    <a:pt x="1511" y="4993"/>
                  </a:lnTo>
                  <a:lnTo>
                    <a:pt x="1705" y="5285"/>
                  </a:lnTo>
                  <a:lnTo>
                    <a:pt x="1900" y="5505"/>
                  </a:lnTo>
                  <a:lnTo>
                    <a:pt x="1900" y="5505"/>
                  </a:lnTo>
                  <a:lnTo>
                    <a:pt x="2071" y="5675"/>
                  </a:lnTo>
                  <a:lnTo>
                    <a:pt x="2266" y="5821"/>
                  </a:lnTo>
                  <a:lnTo>
                    <a:pt x="2460" y="5943"/>
                  </a:lnTo>
                  <a:lnTo>
                    <a:pt x="2680" y="6040"/>
                  </a:lnTo>
                  <a:lnTo>
                    <a:pt x="2899" y="6138"/>
                  </a:lnTo>
                  <a:lnTo>
                    <a:pt x="3118" y="6187"/>
                  </a:lnTo>
                  <a:lnTo>
                    <a:pt x="3362" y="6235"/>
                  </a:lnTo>
                  <a:lnTo>
                    <a:pt x="3581" y="6260"/>
                  </a:lnTo>
                  <a:lnTo>
                    <a:pt x="3824" y="6260"/>
                  </a:lnTo>
                  <a:lnTo>
                    <a:pt x="4043" y="6235"/>
                  </a:lnTo>
                  <a:lnTo>
                    <a:pt x="4287" y="6187"/>
                  </a:lnTo>
                  <a:lnTo>
                    <a:pt x="4506" y="6138"/>
                  </a:lnTo>
                  <a:lnTo>
                    <a:pt x="4725" y="6040"/>
                  </a:lnTo>
                  <a:lnTo>
                    <a:pt x="4945" y="5943"/>
                  </a:lnTo>
                  <a:lnTo>
                    <a:pt x="5139" y="5821"/>
                  </a:lnTo>
                  <a:lnTo>
                    <a:pt x="5334" y="5675"/>
                  </a:lnTo>
                  <a:lnTo>
                    <a:pt x="5675" y="5334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29;p40"/>
            <p:cNvSpPr/>
            <p:nvPr/>
          </p:nvSpPr>
          <p:spPr>
            <a:xfrm>
              <a:off x="2042425" y="4286525"/>
              <a:ext cx="239300" cy="236250"/>
            </a:xfrm>
            <a:custGeom>
              <a:avLst/>
              <a:gdLst/>
              <a:ahLst/>
              <a:cxnLst/>
              <a:rect l="l" t="t" r="r" b="b"/>
              <a:pathLst>
                <a:path w="9572" h="9450" fill="none" extrusionOk="0">
                  <a:moveTo>
                    <a:pt x="5358" y="9450"/>
                  </a:moveTo>
                  <a:lnTo>
                    <a:pt x="5358" y="9450"/>
                  </a:lnTo>
                  <a:lnTo>
                    <a:pt x="5650" y="9328"/>
                  </a:lnTo>
                  <a:lnTo>
                    <a:pt x="5918" y="9133"/>
                  </a:lnTo>
                  <a:lnTo>
                    <a:pt x="6162" y="8914"/>
                  </a:lnTo>
                  <a:lnTo>
                    <a:pt x="6381" y="8646"/>
                  </a:lnTo>
                  <a:lnTo>
                    <a:pt x="6381" y="8646"/>
                  </a:lnTo>
                  <a:lnTo>
                    <a:pt x="6649" y="8670"/>
                  </a:lnTo>
                  <a:lnTo>
                    <a:pt x="6917" y="8670"/>
                  </a:lnTo>
                  <a:lnTo>
                    <a:pt x="7160" y="8646"/>
                  </a:lnTo>
                  <a:lnTo>
                    <a:pt x="7404" y="8597"/>
                  </a:lnTo>
                  <a:lnTo>
                    <a:pt x="7623" y="8524"/>
                  </a:lnTo>
                  <a:lnTo>
                    <a:pt x="7818" y="8427"/>
                  </a:lnTo>
                  <a:lnTo>
                    <a:pt x="7989" y="8305"/>
                  </a:lnTo>
                  <a:lnTo>
                    <a:pt x="8159" y="8159"/>
                  </a:lnTo>
                  <a:lnTo>
                    <a:pt x="8305" y="7989"/>
                  </a:lnTo>
                  <a:lnTo>
                    <a:pt x="8427" y="7794"/>
                  </a:lnTo>
                  <a:lnTo>
                    <a:pt x="8524" y="7599"/>
                  </a:lnTo>
                  <a:lnTo>
                    <a:pt x="8597" y="7380"/>
                  </a:lnTo>
                  <a:lnTo>
                    <a:pt x="8670" y="7160"/>
                  </a:lnTo>
                  <a:lnTo>
                    <a:pt x="8695" y="6917"/>
                  </a:lnTo>
                  <a:lnTo>
                    <a:pt x="8695" y="6649"/>
                  </a:lnTo>
                  <a:lnTo>
                    <a:pt x="8670" y="6381"/>
                  </a:lnTo>
                  <a:lnTo>
                    <a:pt x="8670" y="6381"/>
                  </a:lnTo>
                  <a:lnTo>
                    <a:pt x="8865" y="6211"/>
                  </a:lnTo>
                  <a:lnTo>
                    <a:pt x="9060" y="6016"/>
                  </a:lnTo>
                  <a:lnTo>
                    <a:pt x="9206" y="5821"/>
                  </a:lnTo>
                  <a:lnTo>
                    <a:pt x="9328" y="5626"/>
                  </a:lnTo>
                  <a:lnTo>
                    <a:pt x="9425" y="5407"/>
                  </a:lnTo>
                  <a:lnTo>
                    <a:pt x="9499" y="5212"/>
                  </a:lnTo>
                  <a:lnTo>
                    <a:pt x="9547" y="4993"/>
                  </a:lnTo>
                  <a:lnTo>
                    <a:pt x="9572" y="4774"/>
                  </a:lnTo>
                  <a:lnTo>
                    <a:pt x="9547" y="4554"/>
                  </a:lnTo>
                  <a:lnTo>
                    <a:pt x="9499" y="4335"/>
                  </a:lnTo>
                  <a:lnTo>
                    <a:pt x="9425" y="4116"/>
                  </a:lnTo>
                  <a:lnTo>
                    <a:pt x="9328" y="3921"/>
                  </a:lnTo>
                  <a:lnTo>
                    <a:pt x="9206" y="3702"/>
                  </a:lnTo>
                  <a:lnTo>
                    <a:pt x="9060" y="3507"/>
                  </a:lnTo>
                  <a:lnTo>
                    <a:pt x="8865" y="3337"/>
                  </a:lnTo>
                  <a:lnTo>
                    <a:pt x="8670" y="3166"/>
                  </a:lnTo>
                  <a:lnTo>
                    <a:pt x="8670" y="3166"/>
                  </a:lnTo>
                  <a:lnTo>
                    <a:pt x="8695" y="2898"/>
                  </a:lnTo>
                  <a:lnTo>
                    <a:pt x="8695" y="2630"/>
                  </a:lnTo>
                  <a:lnTo>
                    <a:pt x="8670" y="2387"/>
                  </a:lnTo>
                  <a:lnTo>
                    <a:pt x="8597" y="2143"/>
                  </a:lnTo>
                  <a:lnTo>
                    <a:pt x="8524" y="1924"/>
                  </a:lnTo>
                  <a:lnTo>
                    <a:pt x="8427" y="1729"/>
                  </a:lnTo>
                  <a:lnTo>
                    <a:pt x="8305" y="1559"/>
                  </a:lnTo>
                  <a:lnTo>
                    <a:pt x="8159" y="1388"/>
                  </a:lnTo>
                  <a:lnTo>
                    <a:pt x="7989" y="1242"/>
                  </a:lnTo>
                  <a:lnTo>
                    <a:pt x="7818" y="1120"/>
                  </a:lnTo>
                  <a:lnTo>
                    <a:pt x="7623" y="1023"/>
                  </a:lnTo>
                  <a:lnTo>
                    <a:pt x="7404" y="950"/>
                  </a:lnTo>
                  <a:lnTo>
                    <a:pt x="7160" y="901"/>
                  </a:lnTo>
                  <a:lnTo>
                    <a:pt x="6917" y="853"/>
                  </a:lnTo>
                  <a:lnTo>
                    <a:pt x="6649" y="853"/>
                  </a:lnTo>
                  <a:lnTo>
                    <a:pt x="6381" y="901"/>
                  </a:lnTo>
                  <a:lnTo>
                    <a:pt x="6381" y="901"/>
                  </a:lnTo>
                  <a:lnTo>
                    <a:pt x="6211" y="682"/>
                  </a:lnTo>
                  <a:lnTo>
                    <a:pt x="6040" y="487"/>
                  </a:lnTo>
                  <a:lnTo>
                    <a:pt x="5845" y="341"/>
                  </a:lnTo>
                  <a:lnTo>
                    <a:pt x="5626" y="219"/>
                  </a:lnTo>
                  <a:lnTo>
                    <a:pt x="5431" y="122"/>
                  </a:lnTo>
                  <a:lnTo>
                    <a:pt x="5212" y="49"/>
                  </a:lnTo>
                  <a:lnTo>
                    <a:pt x="4993" y="0"/>
                  </a:lnTo>
                  <a:lnTo>
                    <a:pt x="4774" y="0"/>
                  </a:lnTo>
                  <a:lnTo>
                    <a:pt x="4555" y="0"/>
                  </a:lnTo>
                  <a:lnTo>
                    <a:pt x="4335" y="49"/>
                  </a:lnTo>
                  <a:lnTo>
                    <a:pt x="4140" y="122"/>
                  </a:lnTo>
                  <a:lnTo>
                    <a:pt x="3921" y="219"/>
                  </a:lnTo>
                  <a:lnTo>
                    <a:pt x="3726" y="341"/>
                  </a:lnTo>
                  <a:lnTo>
                    <a:pt x="3532" y="487"/>
                  </a:lnTo>
                  <a:lnTo>
                    <a:pt x="3337" y="682"/>
                  </a:lnTo>
                  <a:lnTo>
                    <a:pt x="3166" y="901"/>
                  </a:lnTo>
                  <a:lnTo>
                    <a:pt x="3166" y="901"/>
                  </a:lnTo>
                  <a:lnTo>
                    <a:pt x="2898" y="853"/>
                  </a:lnTo>
                  <a:lnTo>
                    <a:pt x="2655" y="853"/>
                  </a:lnTo>
                  <a:lnTo>
                    <a:pt x="2387" y="901"/>
                  </a:lnTo>
                  <a:lnTo>
                    <a:pt x="2168" y="950"/>
                  </a:lnTo>
                  <a:lnTo>
                    <a:pt x="1949" y="1023"/>
                  </a:lnTo>
                  <a:lnTo>
                    <a:pt x="1754" y="1120"/>
                  </a:lnTo>
                  <a:lnTo>
                    <a:pt x="1559" y="1242"/>
                  </a:lnTo>
                  <a:lnTo>
                    <a:pt x="1388" y="1388"/>
                  </a:lnTo>
                  <a:lnTo>
                    <a:pt x="1267" y="1559"/>
                  </a:lnTo>
                  <a:lnTo>
                    <a:pt x="1120" y="1729"/>
                  </a:lnTo>
                  <a:lnTo>
                    <a:pt x="1023" y="1924"/>
                  </a:lnTo>
                  <a:lnTo>
                    <a:pt x="950" y="2143"/>
                  </a:lnTo>
                  <a:lnTo>
                    <a:pt x="901" y="2387"/>
                  </a:lnTo>
                  <a:lnTo>
                    <a:pt x="877" y="2630"/>
                  </a:lnTo>
                  <a:lnTo>
                    <a:pt x="877" y="2898"/>
                  </a:lnTo>
                  <a:lnTo>
                    <a:pt x="901" y="3166"/>
                  </a:lnTo>
                  <a:lnTo>
                    <a:pt x="901" y="3166"/>
                  </a:lnTo>
                  <a:lnTo>
                    <a:pt x="682" y="3337"/>
                  </a:lnTo>
                  <a:lnTo>
                    <a:pt x="512" y="3507"/>
                  </a:lnTo>
                  <a:lnTo>
                    <a:pt x="341" y="3702"/>
                  </a:lnTo>
                  <a:lnTo>
                    <a:pt x="219" y="3921"/>
                  </a:lnTo>
                  <a:lnTo>
                    <a:pt x="122" y="4116"/>
                  </a:lnTo>
                  <a:lnTo>
                    <a:pt x="49" y="4335"/>
                  </a:lnTo>
                  <a:lnTo>
                    <a:pt x="24" y="4554"/>
                  </a:lnTo>
                  <a:lnTo>
                    <a:pt x="0" y="4774"/>
                  </a:lnTo>
                  <a:lnTo>
                    <a:pt x="24" y="4993"/>
                  </a:lnTo>
                  <a:lnTo>
                    <a:pt x="49" y="5212"/>
                  </a:lnTo>
                  <a:lnTo>
                    <a:pt x="122" y="5407"/>
                  </a:lnTo>
                  <a:lnTo>
                    <a:pt x="219" y="5626"/>
                  </a:lnTo>
                  <a:lnTo>
                    <a:pt x="341" y="5821"/>
                  </a:lnTo>
                  <a:lnTo>
                    <a:pt x="512" y="6016"/>
                  </a:lnTo>
                  <a:lnTo>
                    <a:pt x="682" y="6211"/>
                  </a:lnTo>
                  <a:lnTo>
                    <a:pt x="901" y="6381"/>
                  </a:lnTo>
                  <a:lnTo>
                    <a:pt x="901" y="6381"/>
                  </a:lnTo>
                  <a:lnTo>
                    <a:pt x="877" y="6649"/>
                  </a:lnTo>
                  <a:lnTo>
                    <a:pt x="877" y="6917"/>
                  </a:lnTo>
                  <a:lnTo>
                    <a:pt x="901" y="7160"/>
                  </a:lnTo>
                  <a:lnTo>
                    <a:pt x="950" y="7380"/>
                  </a:lnTo>
                  <a:lnTo>
                    <a:pt x="1023" y="7599"/>
                  </a:lnTo>
                  <a:lnTo>
                    <a:pt x="1120" y="7794"/>
                  </a:lnTo>
                  <a:lnTo>
                    <a:pt x="1267" y="7989"/>
                  </a:lnTo>
                  <a:lnTo>
                    <a:pt x="1388" y="8159"/>
                  </a:lnTo>
                  <a:lnTo>
                    <a:pt x="1559" y="8305"/>
                  </a:lnTo>
                  <a:lnTo>
                    <a:pt x="1754" y="8427"/>
                  </a:lnTo>
                  <a:lnTo>
                    <a:pt x="1949" y="8524"/>
                  </a:lnTo>
                  <a:lnTo>
                    <a:pt x="2168" y="8597"/>
                  </a:lnTo>
                  <a:lnTo>
                    <a:pt x="2387" y="8646"/>
                  </a:lnTo>
                  <a:lnTo>
                    <a:pt x="2655" y="8670"/>
                  </a:lnTo>
                  <a:lnTo>
                    <a:pt x="2898" y="8670"/>
                  </a:lnTo>
                  <a:lnTo>
                    <a:pt x="3166" y="8646"/>
                  </a:lnTo>
                  <a:lnTo>
                    <a:pt x="3166" y="8646"/>
                  </a:lnTo>
                  <a:lnTo>
                    <a:pt x="3410" y="8914"/>
                  </a:lnTo>
                  <a:lnTo>
                    <a:pt x="3653" y="9133"/>
                  </a:lnTo>
                  <a:lnTo>
                    <a:pt x="3921" y="9328"/>
                  </a:lnTo>
                  <a:lnTo>
                    <a:pt x="4189" y="9450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30;p40"/>
            <p:cNvSpPr/>
            <p:nvPr/>
          </p:nvSpPr>
          <p:spPr>
            <a:xfrm>
              <a:off x="2161750" y="4522750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fill="none" extrusionOk="0">
                  <a:moveTo>
                    <a:pt x="1" y="10279"/>
                  </a:moveTo>
                  <a:lnTo>
                    <a:pt x="1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31;p40"/>
            <p:cNvSpPr/>
            <p:nvPr/>
          </p:nvSpPr>
          <p:spPr>
            <a:xfrm>
              <a:off x="2133750" y="4377850"/>
              <a:ext cx="56050" cy="56025"/>
            </a:xfrm>
            <a:custGeom>
              <a:avLst/>
              <a:gdLst/>
              <a:ahLst/>
              <a:cxnLst/>
              <a:rect l="l" t="t" r="r" b="b"/>
              <a:pathLst>
                <a:path w="2242" h="2241" fill="none" extrusionOk="0">
                  <a:moveTo>
                    <a:pt x="1121" y="2241"/>
                  </a:moveTo>
                  <a:lnTo>
                    <a:pt x="1121" y="2241"/>
                  </a:lnTo>
                  <a:lnTo>
                    <a:pt x="902" y="2217"/>
                  </a:lnTo>
                  <a:lnTo>
                    <a:pt x="682" y="2144"/>
                  </a:lnTo>
                  <a:lnTo>
                    <a:pt x="512" y="2046"/>
                  </a:lnTo>
                  <a:lnTo>
                    <a:pt x="341" y="1900"/>
                  </a:lnTo>
                  <a:lnTo>
                    <a:pt x="195" y="1754"/>
                  </a:lnTo>
                  <a:lnTo>
                    <a:pt x="98" y="1559"/>
                  </a:lnTo>
                  <a:lnTo>
                    <a:pt x="25" y="1340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901"/>
                  </a:lnTo>
                  <a:lnTo>
                    <a:pt x="98" y="682"/>
                  </a:lnTo>
                  <a:lnTo>
                    <a:pt x="195" y="487"/>
                  </a:lnTo>
                  <a:lnTo>
                    <a:pt x="341" y="317"/>
                  </a:lnTo>
                  <a:lnTo>
                    <a:pt x="512" y="195"/>
                  </a:lnTo>
                  <a:lnTo>
                    <a:pt x="682" y="98"/>
                  </a:lnTo>
                  <a:lnTo>
                    <a:pt x="902" y="25"/>
                  </a:lnTo>
                  <a:lnTo>
                    <a:pt x="1121" y="0"/>
                  </a:lnTo>
                  <a:lnTo>
                    <a:pt x="1121" y="0"/>
                  </a:lnTo>
                  <a:lnTo>
                    <a:pt x="1364" y="25"/>
                  </a:lnTo>
                  <a:lnTo>
                    <a:pt x="1559" y="98"/>
                  </a:lnTo>
                  <a:lnTo>
                    <a:pt x="1754" y="195"/>
                  </a:lnTo>
                  <a:lnTo>
                    <a:pt x="1924" y="317"/>
                  </a:lnTo>
                  <a:lnTo>
                    <a:pt x="2046" y="487"/>
                  </a:lnTo>
                  <a:lnTo>
                    <a:pt x="2168" y="682"/>
                  </a:lnTo>
                  <a:lnTo>
                    <a:pt x="2217" y="901"/>
                  </a:lnTo>
                  <a:lnTo>
                    <a:pt x="2241" y="1121"/>
                  </a:lnTo>
                  <a:lnTo>
                    <a:pt x="2241" y="1121"/>
                  </a:lnTo>
                  <a:lnTo>
                    <a:pt x="2217" y="1340"/>
                  </a:lnTo>
                  <a:lnTo>
                    <a:pt x="2168" y="1559"/>
                  </a:lnTo>
                  <a:lnTo>
                    <a:pt x="2046" y="1754"/>
                  </a:lnTo>
                  <a:lnTo>
                    <a:pt x="1924" y="1900"/>
                  </a:lnTo>
                  <a:lnTo>
                    <a:pt x="1754" y="2046"/>
                  </a:lnTo>
                  <a:lnTo>
                    <a:pt x="1559" y="2144"/>
                  </a:lnTo>
                  <a:lnTo>
                    <a:pt x="1364" y="2217"/>
                  </a:lnTo>
                  <a:lnTo>
                    <a:pt x="1121" y="2241"/>
                  </a:lnTo>
                  <a:lnTo>
                    <a:pt x="1121" y="224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732;p40"/>
            <p:cNvSpPr/>
            <p:nvPr/>
          </p:nvSpPr>
          <p:spPr>
            <a:xfrm>
              <a:off x="2038150" y="4589125"/>
              <a:ext cx="87100" cy="87100"/>
            </a:xfrm>
            <a:custGeom>
              <a:avLst/>
              <a:gdLst/>
              <a:ahLst/>
              <a:cxnLst/>
              <a:rect l="l" t="t" r="r" b="b"/>
              <a:pathLst>
                <a:path w="3484" h="3484" fill="none" extrusionOk="0">
                  <a:moveTo>
                    <a:pt x="1" y="0"/>
                  </a:moveTo>
                  <a:lnTo>
                    <a:pt x="3483" y="348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33;p40"/>
            <p:cNvSpPr/>
            <p:nvPr/>
          </p:nvSpPr>
          <p:spPr>
            <a:xfrm>
              <a:off x="2194025" y="4564150"/>
              <a:ext cx="54825" cy="54825"/>
            </a:xfrm>
            <a:custGeom>
              <a:avLst/>
              <a:gdLst/>
              <a:ahLst/>
              <a:cxnLst/>
              <a:rect l="l" t="t" r="r" b="b"/>
              <a:pathLst>
                <a:path w="2193" h="2193" fill="none" extrusionOk="0">
                  <a:moveTo>
                    <a:pt x="2192" y="1"/>
                  </a:moveTo>
                  <a:lnTo>
                    <a:pt x="1" y="2193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42101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3525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Critical Thinking: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 Intellectually disciplined process of actively and skillfully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conceptualizing, applying, analyzing, synthesizing, and/or evaluating information gathered from, or generated by, observation, experience, reflection, reasoning, or communication, as a guide to belief and action.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04800" y="4476750"/>
            <a:ext cx="5638800" cy="6667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800"/>
              </a:lnSpc>
            </a:pPr>
            <a:r>
              <a:rPr lang="en-US" sz="600" b="1" u="sng" dirty="0">
                <a:solidFill>
                  <a:schemeClr val="bg1"/>
                </a:solidFill>
                <a:latin typeface="+mn-lt"/>
              </a:rPr>
              <a:t>Source</a:t>
            </a:r>
            <a:endParaRPr lang="en-US" sz="600" b="1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ts val="800"/>
              </a:lnSpc>
            </a:pPr>
            <a:r>
              <a:rPr lang="en-US" sz="600" b="1" i="1" dirty="0">
                <a:solidFill>
                  <a:schemeClr val="bg1"/>
                </a:solidFill>
                <a:latin typeface="+mn-lt"/>
              </a:rPr>
              <a:t>National Council for Excellence in Critical Thinking</a:t>
            </a:r>
          </a:p>
        </p:txBody>
      </p:sp>
    </p:spTree>
    <p:extLst>
      <p:ext uri="{BB962C8B-B14F-4D97-AF65-F5344CB8AC3E}">
        <p14:creationId xmlns:p14="http://schemas.microsoft.com/office/powerpoint/2010/main" val="40398342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3908694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 goal do you want to achieve within a topic?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228600" y="1671150"/>
            <a:ext cx="27432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Create a poster, bulletin board, or display about an FCCLA program or chapter activity</a:t>
            </a:r>
          </a:p>
          <a:p>
            <a:pPr lvl="0"/>
            <a:r>
              <a:rPr lang="en-US" sz="1050" dirty="0"/>
              <a:t>Tell my parents and family members about FCCLA</a:t>
            </a:r>
          </a:p>
          <a:p>
            <a:pPr lvl="0"/>
            <a:r>
              <a:rPr lang="en-US" sz="1050" dirty="0"/>
              <a:t>Publicize a chapter project in the school</a:t>
            </a:r>
          </a:p>
          <a:p>
            <a:pPr lvl="0"/>
            <a:r>
              <a:rPr lang="en-US" sz="1050" dirty="0"/>
              <a:t>Make posters publicizing National FCCLA Week activities</a:t>
            </a:r>
          </a:p>
          <a:p>
            <a:pPr lvl="0"/>
            <a:r>
              <a:rPr lang="en-US" sz="1050" dirty="0"/>
              <a:t>Write a media release about a chapter activity</a:t>
            </a:r>
          </a:p>
          <a:p>
            <a:pPr lvl="0"/>
            <a:r>
              <a:rPr lang="en-US" sz="1050" dirty="0"/>
              <a:t>Write a press advisory to inform the local media of an upcoming chapter project or your chapter’s National FCCLA Week activities</a:t>
            </a:r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2895600" y="1671150"/>
            <a:ext cx="30480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Research and find the names and contact information of the media representatives in your local media outlets and create a directory of these contacts for future chapter use</a:t>
            </a:r>
          </a:p>
          <a:p>
            <a:pPr lvl="0"/>
            <a:r>
              <a:rPr lang="en-US" sz="1050" dirty="0"/>
              <a:t>Demonstrate a STAR Event in class</a:t>
            </a:r>
          </a:p>
          <a:p>
            <a:pPr lvl="0"/>
            <a:r>
              <a:rPr lang="en-US" sz="1050" dirty="0"/>
              <a:t>Help plan National FCCLA Week activities</a:t>
            </a:r>
          </a:p>
          <a:p>
            <a:pPr lvl="0"/>
            <a:r>
              <a:rPr lang="en-US" sz="1050" dirty="0"/>
              <a:t>Read an announcement about an FCCLA activity on the school TV or audio system</a:t>
            </a:r>
          </a:p>
          <a:p>
            <a:pPr lvl="0"/>
            <a:r>
              <a:rPr lang="en-US" sz="1050" dirty="0"/>
              <a:t>Write a letter to a state legislator about why FCCLA is important to schools, families, careers, and communities</a:t>
            </a:r>
          </a:p>
          <a:p>
            <a:r>
              <a:rPr lang="en-US" sz="1050" dirty="0"/>
              <a:t>Create a digital presentation about FCCLA</a:t>
            </a:r>
          </a:p>
          <a:p>
            <a:pPr lvl="0"/>
            <a:endParaRPr lang="en-US" sz="1050" dirty="0"/>
          </a:p>
        </p:txBody>
      </p:sp>
      <p:grpSp>
        <p:nvGrpSpPr>
          <p:cNvPr id="9" name="Google Shape;763;p40"/>
          <p:cNvGrpSpPr/>
          <p:nvPr/>
        </p:nvGrpSpPr>
        <p:grpSpPr>
          <a:xfrm>
            <a:off x="4302147" y="742950"/>
            <a:ext cx="422253" cy="383786"/>
            <a:chOff x="4556450" y="4963575"/>
            <a:chExt cx="548025" cy="498100"/>
          </a:xfrm>
        </p:grpSpPr>
        <p:sp>
          <p:nvSpPr>
            <p:cNvPr id="10" name="Google Shape;764;p40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65;p40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66;p40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67;p40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68;p40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130259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3908694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What goal do you want to achieve within a topic?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228600" y="1581150"/>
            <a:ext cx="29718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Set up a booth for eighth grade or freshman orientation and hand out materials promoting FCCLA involvement</a:t>
            </a:r>
          </a:p>
          <a:p>
            <a:pPr lvl="0"/>
            <a:r>
              <a:rPr lang="en-US" sz="1050" dirty="0"/>
              <a:t>Create a chapter website or newsletter</a:t>
            </a:r>
          </a:p>
          <a:p>
            <a:pPr lvl="0"/>
            <a:r>
              <a:rPr lang="en-US" sz="1050" dirty="0"/>
              <a:t>Serve as a committee chair to organize National FCCLA Week activities</a:t>
            </a:r>
          </a:p>
          <a:p>
            <a:pPr lvl="0"/>
            <a:r>
              <a:rPr lang="en-US" sz="1050" dirty="0"/>
              <a:t>Appear on a television or radio show to speak about FCCLA and chapter activities</a:t>
            </a:r>
          </a:p>
          <a:p>
            <a:pPr lvl="0"/>
            <a:r>
              <a:rPr lang="en-US" sz="1050" dirty="0"/>
              <a:t>Send an article to the local paper about your chapter’s activities and accomplishments</a:t>
            </a:r>
          </a:p>
          <a:p>
            <a:r>
              <a:rPr lang="en-US" sz="1050" dirty="0"/>
              <a:t>Write an article or editorial about the benefits of FCCLA or how it has changed your life for the better and submit it to local media outlets</a:t>
            </a:r>
          </a:p>
          <a:p>
            <a:pPr lvl="0"/>
            <a:endParaRPr lang="en-US" sz="1050" dirty="0"/>
          </a:p>
        </p:txBody>
      </p:sp>
      <p:sp>
        <p:nvSpPr>
          <p:cNvPr id="8" name="Google Shape;120;p16"/>
          <p:cNvSpPr txBox="1">
            <a:spLocks noGrp="1"/>
          </p:cNvSpPr>
          <p:nvPr>
            <p:ph type="body" idx="1"/>
          </p:nvPr>
        </p:nvSpPr>
        <p:spPr>
          <a:xfrm>
            <a:off x="3124200" y="1581150"/>
            <a:ext cx="2743200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50" dirty="0"/>
              <a:t>Speak to school administrators, counselors, and/or school board members about FCCLA and chapter activities</a:t>
            </a:r>
          </a:p>
          <a:p>
            <a:pPr lvl="0"/>
            <a:r>
              <a:rPr lang="en-US" sz="1050" dirty="0"/>
              <a:t>Speak to local and state government officials about FCCLA</a:t>
            </a:r>
          </a:p>
          <a:p>
            <a:pPr lvl="0"/>
            <a:r>
              <a:rPr lang="en-US" sz="1050" dirty="0"/>
              <a:t>Participate in Capitol Leadership to learn how to effectively advocate for Family and Consumer Sciences and FCCLA</a:t>
            </a:r>
          </a:p>
          <a:p>
            <a:pPr lvl="0"/>
            <a:r>
              <a:rPr lang="en-US" sz="1050" dirty="0"/>
              <a:t>Creating a social media campaign or promotional video about FCCLA</a:t>
            </a:r>
          </a:p>
          <a:p>
            <a:pPr lvl="0"/>
            <a:r>
              <a:rPr lang="en-US" sz="1050" dirty="0"/>
              <a:t>Participate in Go for the Red</a:t>
            </a:r>
          </a:p>
          <a:p>
            <a:pPr lvl="0"/>
            <a:r>
              <a:rPr lang="en-US" sz="1050" dirty="0"/>
              <a:t>Request donations from businesses and community organizations</a:t>
            </a:r>
          </a:p>
          <a:p>
            <a:r>
              <a:rPr lang="en-US" sz="1050" dirty="0"/>
              <a:t>Other</a:t>
            </a:r>
          </a:p>
        </p:txBody>
      </p:sp>
      <p:grpSp>
        <p:nvGrpSpPr>
          <p:cNvPr id="9" name="Google Shape;763;p40"/>
          <p:cNvGrpSpPr/>
          <p:nvPr/>
        </p:nvGrpSpPr>
        <p:grpSpPr>
          <a:xfrm>
            <a:off x="4302147" y="742950"/>
            <a:ext cx="422253" cy="383786"/>
            <a:chOff x="4556450" y="4963575"/>
            <a:chExt cx="548025" cy="498100"/>
          </a:xfrm>
        </p:grpSpPr>
        <p:sp>
          <p:nvSpPr>
            <p:cNvPr id="10" name="Google Shape;764;p40"/>
            <p:cNvSpPr/>
            <p:nvPr/>
          </p:nvSpPr>
          <p:spPr>
            <a:xfrm>
              <a:off x="4611850" y="5222350"/>
              <a:ext cx="436600" cy="239325"/>
            </a:xfrm>
            <a:custGeom>
              <a:avLst/>
              <a:gdLst/>
              <a:ahLst/>
              <a:cxnLst/>
              <a:rect l="l" t="t" r="r" b="b"/>
              <a:pathLst>
                <a:path w="17464" h="9573" fill="none" extrusionOk="0">
                  <a:moveTo>
                    <a:pt x="1" y="1"/>
                  </a:moveTo>
                  <a:lnTo>
                    <a:pt x="1" y="4677"/>
                  </a:lnTo>
                  <a:lnTo>
                    <a:pt x="8720" y="9572"/>
                  </a:lnTo>
                  <a:lnTo>
                    <a:pt x="17463" y="4677"/>
                  </a:lnTo>
                  <a:lnTo>
                    <a:pt x="17463" y="1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765;p40"/>
            <p:cNvSpPr/>
            <p:nvPr/>
          </p:nvSpPr>
          <p:spPr>
            <a:xfrm>
              <a:off x="4612475" y="4963575"/>
              <a:ext cx="435975" cy="125450"/>
            </a:xfrm>
            <a:custGeom>
              <a:avLst/>
              <a:gdLst/>
              <a:ahLst/>
              <a:cxnLst/>
              <a:rect l="l" t="t" r="r" b="b"/>
              <a:pathLst>
                <a:path w="17439" h="5018" fill="none" extrusionOk="0">
                  <a:moveTo>
                    <a:pt x="17438" y="5018"/>
                  </a:moveTo>
                  <a:lnTo>
                    <a:pt x="8671" y="1"/>
                  </a:lnTo>
                  <a:lnTo>
                    <a:pt x="0" y="5018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766;p40"/>
            <p:cNvSpPr/>
            <p:nvPr/>
          </p:nvSpPr>
          <p:spPr>
            <a:xfrm>
              <a:off x="4556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8720" y="9037"/>
                  </a:moveTo>
                  <a:lnTo>
                    <a:pt x="1" y="4068"/>
                  </a:lnTo>
                  <a:lnTo>
                    <a:pt x="2241" y="1"/>
                  </a:lnTo>
                  <a:lnTo>
                    <a:pt x="10960" y="4969"/>
                  </a:lnTo>
                  <a:lnTo>
                    <a:pt x="8720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767;p40"/>
            <p:cNvSpPr/>
            <p:nvPr/>
          </p:nvSpPr>
          <p:spPr>
            <a:xfrm>
              <a:off x="4830450" y="5089000"/>
              <a:ext cx="274025" cy="225925"/>
            </a:xfrm>
            <a:custGeom>
              <a:avLst/>
              <a:gdLst/>
              <a:ahLst/>
              <a:cxnLst/>
              <a:rect l="l" t="t" r="r" b="b"/>
              <a:pathLst>
                <a:path w="10961" h="9037" fill="none" extrusionOk="0">
                  <a:moveTo>
                    <a:pt x="2241" y="9037"/>
                  </a:moveTo>
                  <a:lnTo>
                    <a:pt x="10960" y="4068"/>
                  </a:lnTo>
                  <a:lnTo>
                    <a:pt x="8719" y="1"/>
                  </a:lnTo>
                  <a:lnTo>
                    <a:pt x="0" y="4969"/>
                  </a:lnTo>
                  <a:lnTo>
                    <a:pt x="2241" y="9037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768;p40"/>
            <p:cNvSpPr/>
            <p:nvPr/>
          </p:nvSpPr>
          <p:spPr>
            <a:xfrm>
              <a:off x="4830450" y="5213225"/>
              <a:ext cx="25" cy="248450"/>
            </a:xfrm>
            <a:custGeom>
              <a:avLst/>
              <a:gdLst/>
              <a:ahLst/>
              <a:cxnLst/>
              <a:rect l="l" t="t" r="r" b="b"/>
              <a:pathLst>
                <a:path w="1" h="9938" fill="none" extrusionOk="0">
                  <a:moveTo>
                    <a:pt x="0" y="0"/>
                  </a:moveTo>
                  <a:lnTo>
                    <a:pt x="0" y="9937"/>
                  </a:lnTo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453172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8191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Using the FCCLA Planning Process, begin to plan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your project for Speak Out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for FCCLA. Set a SMART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goal to achieve.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04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4287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Think: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 What role does critical thinking play in our society today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where information and answers are constantly accessible?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Is it as important as it once was?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915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04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Think: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How do these two things work together? Does our ability to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easily access information help or hurt our critical thinking?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9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811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Think: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In what context is critical thinking important and why?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52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Where We’re Going: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The member will be able to evaluate the importance and role of critical thinking in a 21st century society.</a:t>
            </a:r>
          </a:p>
          <a:p>
            <a:pPr lvl="0"/>
            <a:r>
              <a:rPr lang="en-US" sz="1200" dirty="0"/>
              <a:t>The member will be able to describe and apply the critical thinking process.</a:t>
            </a:r>
          </a:p>
          <a:p>
            <a:r>
              <a:rPr lang="en-US" sz="1200" dirty="0"/>
              <a:t>The member will be able to devise a project to promote FCCLA based on a SMART goal for the “Speak Out for FCCLA” Power of One unit.</a:t>
            </a:r>
            <a:endParaRPr sz="1200" b="1" dirty="0">
              <a:solidFill>
                <a:schemeClr val="tx1"/>
              </a:solidFill>
            </a:endParaRPr>
          </a:p>
        </p:txBody>
      </p:sp>
      <p:sp>
        <p:nvSpPr>
          <p:cNvPr id="6" name="Google Shape;370;p40"/>
          <p:cNvSpPr/>
          <p:nvPr/>
        </p:nvSpPr>
        <p:spPr>
          <a:xfrm>
            <a:off x="2882588" y="895350"/>
            <a:ext cx="339249" cy="449574"/>
          </a:xfrm>
          <a:custGeom>
            <a:avLst/>
            <a:gdLst/>
            <a:ahLst/>
            <a:cxnLst/>
            <a:rect l="l" t="t" r="r" b="b"/>
            <a:pathLst>
              <a:path w="11983" h="15880" fill="none" extrusionOk="0">
                <a:moveTo>
                  <a:pt x="5992" y="0"/>
                </a:moveTo>
                <a:lnTo>
                  <a:pt x="5992" y="0"/>
                </a:lnTo>
                <a:lnTo>
                  <a:pt x="5675" y="0"/>
                </a:lnTo>
                <a:lnTo>
                  <a:pt x="5383" y="25"/>
                </a:lnTo>
                <a:lnTo>
                  <a:pt x="5091" y="73"/>
                </a:lnTo>
                <a:lnTo>
                  <a:pt x="4774" y="122"/>
                </a:lnTo>
                <a:lnTo>
                  <a:pt x="4506" y="195"/>
                </a:lnTo>
                <a:lnTo>
                  <a:pt x="4214" y="268"/>
                </a:lnTo>
                <a:lnTo>
                  <a:pt x="3654" y="463"/>
                </a:lnTo>
                <a:lnTo>
                  <a:pt x="3142" y="731"/>
                </a:lnTo>
                <a:lnTo>
                  <a:pt x="2631" y="1023"/>
                </a:lnTo>
                <a:lnTo>
                  <a:pt x="2192" y="1364"/>
                </a:lnTo>
                <a:lnTo>
                  <a:pt x="1754" y="1754"/>
                </a:lnTo>
                <a:lnTo>
                  <a:pt x="1364" y="2192"/>
                </a:lnTo>
                <a:lnTo>
                  <a:pt x="1023" y="2631"/>
                </a:lnTo>
                <a:lnTo>
                  <a:pt x="731" y="3142"/>
                </a:lnTo>
                <a:lnTo>
                  <a:pt x="463" y="3653"/>
                </a:lnTo>
                <a:lnTo>
                  <a:pt x="268" y="4214"/>
                </a:lnTo>
                <a:lnTo>
                  <a:pt x="195" y="4506"/>
                </a:lnTo>
                <a:lnTo>
                  <a:pt x="122" y="4774"/>
                </a:lnTo>
                <a:lnTo>
                  <a:pt x="73" y="5090"/>
                </a:lnTo>
                <a:lnTo>
                  <a:pt x="25" y="5383"/>
                </a:lnTo>
                <a:lnTo>
                  <a:pt x="0" y="5675"/>
                </a:lnTo>
                <a:lnTo>
                  <a:pt x="0" y="5991"/>
                </a:lnTo>
                <a:lnTo>
                  <a:pt x="0" y="5991"/>
                </a:lnTo>
                <a:lnTo>
                  <a:pt x="25" y="6430"/>
                </a:lnTo>
                <a:lnTo>
                  <a:pt x="73" y="6868"/>
                </a:lnTo>
                <a:lnTo>
                  <a:pt x="147" y="7331"/>
                </a:lnTo>
                <a:lnTo>
                  <a:pt x="268" y="7769"/>
                </a:lnTo>
                <a:lnTo>
                  <a:pt x="390" y="8208"/>
                </a:lnTo>
                <a:lnTo>
                  <a:pt x="561" y="8646"/>
                </a:lnTo>
                <a:lnTo>
                  <a:pt x="731" y="9085"/>
                </a:lnTo>
                <a:lnTo>
                  <a:pt x="926" y="9523"/>
                </a:lnTo>
                <a:lnTo>
                  <a:pt x="1145" y="9937"/>
                </a:lnTo>
                <a:lnTo>
                  <a:pt x="1389" y="10375"/>
                </a:lnTo>
                <a:lnTo>
                  <a:pt x="1900" y="11179"/>
                </a:lnTo>
                <a:lnTo>
                  <a:pt x="2436" y="11958"/>
                </a:lnTo>
                <a:lnTo>
                  <a:pt x="2996" y="12689"/>
                </a:lnTo>
                <a:lnTo>
                  <a:pt x="3556" y="13371"/>
                </a:lnTo>
                <a:lnTo>
                  <a:pt x="4092" y="13980"/>
                </a:lnTo>
                <a:lnTo>
                  <a:pt x="4603" y="14540"/>
                </a:lnTo>
                <a:lnTo>
                  <a:pt x="5066" y="15003"/>
                </a:lnTo>
                <a:lnTo>
                  <a:pt x="5724" y="15636"/>
                </a:lnTo>
                <a:lnTo>
                  <a:pt x="5992" y="15880"/>
                </a:lnTo>
                <a:lnTo>
                  <a:pt x="5992" y="15880"/>
                </a:lnTo>
                <a:lnTo>
                  <a:pt x="6260" y="15636"/>
                </a:lnTo>
                <a:lnTo>
                  <a:pt x="6917" y="15003"/>
                </a:lnTo>
                <a:lnTo>
                  <a:pt x="7380" y="14540"/>
                </a:lnTo>
                <a:lnTo>
                  <a:pt x="7891" y="13980"/>
                </a:lnTo>
                <a:lnTo>
                  <a:pt x="8427" y="13371"/>
                </a:lnTo>
                <a:lnTo>
                  <a:pt x="8987" y="12689"/>
                </a:lnTo>
                <a:lnTo>
                  <a:pt x="9548" y="11958"/>
                </a:lnTo>
                <a:lnTo>
                  <a:pt x="10083" y="11179"/>
                </a:lnTo>
                <a:lnTo>
                  <a:pt x="10595" y="10375"/>
                </a:lnTo>
                <a:lnTo>
                  <a:pt x="10838" y="9937"/>
                </a:lnTo>
                <a:lnTo>
                  <a:pt x="11058" y="9523"/>
                </a:lnTo>
                <a:lnTo>
                  <a:pt x="11252" y="9085"/>
                </a:lnTo>
                <a:lnTo>
                  <a:pt x="11423" y="8646"/>
                </a:lnTo>
                <a:lnTo>
                  <a:pt x="11593" y="8208"/>
                </a:lnTo>
                <a:lnTo>
                  <a:pt x="11715" y="7769"/>
                </a:lnTo>
                <a:lnTo>
                  <a:pt x="11837" y="7331"/>
                </a:lnTo>
                <a:lnTo>
                  <a:pt x="11910" y="6868"/>
                </a:lnTo>
                <a:lnTo>
                  <a:pt x="11959" y="6430"/>
                </a:lnTo>
                <a:lnTo>
                  <a:pt x="11983" y="5991"/>
                </a:lnTo>
                <a:lnTo>
                  <a:pt x="11983" y="5991"/>
                </a:lnTo>
                <a:lnTo>
                  <a:pt x="11983" y="5675"/>
                </a:lnTo>
                <a:lnTo>
                  <a:pt x="11959" y="5383"/>
                </a:lnTo>
                <a:lnTo>
                  <a:pt x="11910" y="5090"/>
                </a:lnTo>
                <a:lnTo>
                  <a:pt x="11861" y="4774"/>
                </a:lnTo>
                <a:lnTo>
                  <a:pt x="11788" y="4506"/>
                </a:lnTo>
                <a:lnTo>
                  <a:pt x="11715" y="4214"/>
                </a:lnTo>
                <a:lnTo>
                  <a:pt x="11520" y="3653"/>
                </a:lnTo>
                <a:lnTo>
                  <a:pt x="11252" y="3142"/>
                </a:lnTo>
                <a:lnTo>
                  <a:pt x="10960" y="2631"/>
                </a:lnTo>
                <a:lnTo>
                  <a:pt x="10619" y="2192"/>
                </a:lnTo>
                <a:lnTo>
                  <a:pt x="10229" y="1754"/>
                </a:lnTo>
                <a:lnTo>
                  <a:pt x="9791" y="1364"/>
                </a:lnTo>
                <a:lnTo>
                  <a:pt x="9353" y="1023"/>
                </a:lnTo>
                <a:lnTo>
                  <a:pt x="8841" y="731"/>
                </a:lnTo>
                <a:lnTo>
                  <a:pt x="8330" y="463"/>
                </a:lnTo>
                <a:lnTo>
                  <a:pt x="7770" y="268"/>
                </a:lnTo>
                <a:lnTo>
                  <a:pt x="7477" y="195"/>
                </a:lnTo>
                <a:lnTo>
                  <a:pt x="7209" y="122"/>
                </a:lnTo>
                <a:lnTo>
                  <a:pt x="6893" y="73"/>
                </a:lnTo>
                <a:lnTo>
                  <a:pt x="6601" y="25"/>
                </a:lnTo>
                <a:lnTo>
                  <a:pt x="6308" y="0"/>
                </a:lnTo>
                <a:lnTo>
                  <a:pt x="5992" y="0"/>
                </a:lnTo>
                <a:lnTo>
                  <a:pt x="5992" y="0"/>
                </a:lnTo>
                <a:close/>
                <a:moveTo>
                  <a:pt x="5992" y="8549"/>
                </a:moveTo>
                <a:lnTo>
                  <a:pt x="5992" y="8549"/>
                </a:lnTo>
                <a:lnTo>
                  <a:pt x="5724" y="8549"/>
                </a:lnTo>
                <a:lnTo>
                  <a:pt x="5480" y="8500"/>
                </a:lnTo>
                <a:lnTo>
                  <a:pt x="5237" y="8451"/>
                </a:lnTo>
                <a:lnTo>
                  <a:pt x="4993" y="8354"/>
                </a:lnTo>
                <a:lnTo>
                  <a:pt x="4774" y="8257"/>
                </a:lnTo>
                <a:lnTo>
                  <a:pt x="4555" y="8110"/>
                </a:lnTo>
                <a:lnTo>
                  <a:pt x="4360" y="7964"/>
                </a:lnTo>
                <a:lnTo>
                  <a:pt x="4189" y="7794"/>
                </a:lnTo>
                <a:lnTo>
                  <a:pt x="4019" y="7623"/>
                </a:lnTo>
                <a:lnTo>
                  <a:pt x="3873" y="7428"/>
                </a:lnTo>
                <a:lnTo>
                  <a:pt x="3727" y="7209"/>
                </a:lnTo>
                <a:lnTo>
                  <a:pt x="3629" y="6990"/>
                </a:lnTo>
                <a:lnTo>
                  <a:pt x="3532" y="6746"/>
                </a:lnTo>
                <a:lnTo>
                  <a:pt x="3483" y="6503"/>
                </a:lnTo>
                <a:lnTo>
                  <a:pt x="3434" y="6259"/>
                </a:lnTo>
                <a:lnTo>
                  <a:pt x="3434" y="5991"/>
                </a:lnTo>
                <a:lnTo>
                  <a:pt x="3434" y="5991"/>
                </a:lnTo>
                <a:lnTo>
                  <a:pt x="3434" y="5724"/>
                </a:lnTo>
                <a:lnTo>
                  <a:pt x="3483" y="5480"/>
                </a:lnTo>
                <a:lnTo>
                  <a:pt x="3532" y="5236"/>
                </a:lnTo>
                <a:lnTo>
                  <a:pt x="3629" y="4993"/>
                </a:lnTo>
                <a:lnTo>
                  <a:pt x="3727" y="4774"/>
                </a:lnTo>
                <a:lnTo>
                  <a:pt x="3873" y="4555"/>
                </a:lnTo>
                <a:lnTo>
                  <a:pt x="4019" y="4360"/>
                </a:lnTo>
                <a:lnTo>
                  <a:pt x="4189" y="4189"/>
                </a:lnTo>
                <a:lnTo>
                  <a:pt x="4360" y="4019"/>
                </a:lnTo>
                <a:lnTo>
                  <a:pt x="4555" y="3873"/>
                </a:lnTo>
                <a:lnTo>
                  <a:pt x="4774" y="3726"/>
                </a:lnTo>
                <a:lnTo>
                  <a:pt x="4993" y="3629"/>
                </a:lnTo>
                <a:lnTo>
                  <a:pt x="5237" y="3532"/>
                </a:lnTo>
                <a:lnTo>
                  <a:pt x="5480" y="3483"/>
                </a:lnTo>
                <a:lnTo>
                  <a:pt x="5724" y="3434"/>
                </a:lnTo>
                <a:lnTo>
                  <a:pt x="5992" y="3434"/>
                </a:lnTo>
                <a:lnTo>
                  <a:pt x="5992" y="3434"/>
                </a:lnTo>
                <a:lnTo>
                  <a:pt x="6260" y="3434"/>
                </a:lnTo>
                <a:lnTo>
                  <a:pt x="6503" y="3483"/>
                </a:lnTo>
                <a:lnTo>
                  <a:pt x="6747" y="3532"/>
                </a:lnTo>
                <a:lnTo>
                  <a:pt x="6990" y="3629"/>
                </a:lnTo>
                <a:lnTo>
                  <a:pt x="7209" y="3726"/>
                </a:lnTo>
                <a:lnTo>
                  <a:pt x="7429" y="3873"/>
                </a:lnTo>
                <a:lnTo>
                  <a:pt x="7623" y="4019"/>
                </a:lnTo>
                <a:lnTo>
                  <a:pt x="7794" y="4189"/>
                </a:lnTo>
                <a:lnTo>
                  <a:pt x="7964" y="4360"/>
                </a:lnTo>
                <a:lnTo>
                  <a:pt x="8111" y="4555"/>
                </a:lnTo>
                <a:lnTo>
                  <a:pt x="8257" y="4774"/>
                </a:lnTo>
                <a:lnTo>
                  <a:pt x="8354" y="4993"/>
                </a:lnTo>
                <a:lnTo>
                  <a:pt x="8452" y="5236"/>
                </a:lnTo>
                <a:lnTo>
                  <a:pt x="8500" y="5480"/>
                </a:lnTo>
                <a:lnTo>
                  <a:pt x="8549" y="5724"/>
                </a:lnTo>
                <a:lnTo>
                  <a:pt x="8549" y="5991"/>
                </a:lnTo>
                <a:lnTo>
                  <a:pt x="8549" y="5991"/>
                </a:lnTo>
                <a:lnTo>
                  <a:pt x="8549" y="6259"/>
                </a:lnTo>
                <a:lnTo>
                  <a:pt x="8500" y="6503"/>
                </a:lnTo>
                <a:lnTo>
                  <a:pt x="8452" y="6746"/>
                </a:lnTo>
                <a:lnTo>
                  <a:pt x="8354" y="6990"/>
                </a:lnTo>
                <a:lnTo>
                  <a:pt x="8257" y="7209"/>
                </a:lnTo>
                <a:lnTo>
                  <a:pt x="8111" y="7428"/>
                </a:lnTo>
                <a:lnTo>
                  <a:pt x="7964" y="7623"/>
                </a:lnTo>
                <a:lnTo>
                  <a:pt x="7794" y="7794"/>
                </a:lnTo>
                <a:lnTo>
                  <a:pt x="7623" y="7964"/>
                </a:lnTo>
                <a:lnTo>
                  <a:pt x="7429" y="8110"/>
                </a:lnTo>
                <a:lnTo>
                  <a:pt x="7209" y="8257"/>
                </a:lnTo>
                <a:lnTo>
                  <a:pt x="6990" y="8354"/>
                </a:lnTo>
                <a:lnTo>
                  <a:pt x="6747" y="8451"/>
                </a:lnTo>
                <a:lnTo>
                  <a:pt x="6503" y="8500"/>
                </a:lnTo>
                <a:lnTo>
                  <a:pt x="6260" y="8549"/>
                </a:lnTo>
                <a:lnTo>
                  <a:pt x="5992" y="8549"/>
                </a:lnTo>
                <a:lnTo>
                  <a:pt x="5992" y="8549"/>
                </a:lnTo>
                <a:close/>
              </a:path>
            </a:pathLst>
          </a:custGeom>
          <a:noFill/>
          <a:ln w="19050" cap="rnd" cmpd="sng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8685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/>
          </p:nvPr>
        </p:nvSpPr>
        <p:spPr>
          <a:xfrm>
            <a:off x="434706" y="796375"/>
            <a:ext cx="5218800" cy="6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800" dirty="0"/>
              <a:t>How We’ll Get There:</a:t>
            </a:r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434324" y="1809750"/>
            <a:ext cx="5204476" cy="28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200" dirty="0"/>
              <a:t>Critical thinking process</a:t>
            </a:r>
          </a:p>
          <a:p>
            <a:pPr lvl="0"/>
            <a:r>
              <a:rPr lang="en-US" sz="1200" dirty="0"/>
              <a:t>Critical thinking in action</a:t>
            </a:r>
          </a:p>
          <a:p>
            <a:r>
              <a:rPr lang="en-US" sz="1200" dirty="0"/>
              <a:t>Power of One: Speak Out for FCCLA</a:t>
            </a:r>
            <a:endParaRPr sz="1200" b="1" dirty="0">
              <a:solidFill>
                <a:schemeClr val="tx1"/>
              </a:solidFill>
            </a:endParaRPr>
          </a:p>
        </p:txBody>
      </p:sp>
      <p:grpSp>
        <p:nvGrpSpPr>
          <p:cNvPr id="6" name="Google Shape;371;p40"/>
          <p:cNvGrpSpPr/>
          <p:nvPr/>
        </p:nvGrpSpPr>
        <p:grpSpPr>
          <a:xfrm>
            <a:off x="3124200" y="819150"/>
            <a:ext cx="457200" cy="521098"/>
            <a:chOff x="4630125" y="278900"/>
            <a:chExt cx="400675" cy="456675"/>
          </a:xfrm>
        </p:grpSpPr>
        <p:sp>
          <p:nvSpPr>
            <p:cNvPr id="7" name="Google Shape;372;p40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373;p40"/>
            <p:cNvSpPr/>
            <p:nvPr/>
          </p:nvSpPr>
          <p:spPr>
            <a:xfrm>
              <a:off x="4630125" y="4524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374;p40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375;p40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609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504950"/>
            <a:ext cx="8534400" cy="1219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bg2"/>
                </a:solidFill>
                <a:latin typeface="Arial Black" panose="020B0A04020102020204" pitchFamily="34" charset="0"/>
                <a:ea typeface="Arial Black" panose="020B0A040201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lnSpc>
                <a:spcPts val="4400"/>
              </a:lnSpc>
            </a:pPr>
            <a:r>
              <a:rPr lang="en-US" sz="4200" b="1" u="sng" dirty="0">
                <a:solidFill>
                  <a:schemeClr val="bg1"/>
                </a:solidFill>
                <a:latin typeface="+mj-lt"/>
              </a:rPr>
              <a:t>Navigating Critical Thinking</a:t>
            </a:r>
            <a:r>
              <a:rPr lang="en-US" sz="4200" b="1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ctr">
              <a:lnSpc>
                <a:spcPts val="4400"/>
              </a:lnSpc>
            </a:pPr>
            <a:r>
              <a:rPr lang="en-US" sz="4200" b="1" dirty="0">
                <a:solidFill>
                  <a:schemeClr val="bg1"/>
                </a:solidFill>
                <a:latin typeface="+mj-lt"/>
              </a:rPr>
              <a:t>The Critical Thinking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556" y="3917374"/>
            <a:ext cx="2026444" cy="14737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71950"/>
            <a:ext cx="91440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73089"/>
      </p:ext>
    </p:extLst>
  </p:cSld>
  <p:clrMapOvr>
    <a:masterClrMapping/>
  </p:clrMapOvr>
</p:sld>
</file>

<file path=ppt/theme/theme1.xml><?xml version="1.0" encoding="utf-8"?>
<a:theme xmlns:a="http://schemas.openxmlformats.org/drawingml/2006/main" name="Emilia template">
  <a:themeElements>
    <a:clrScheme name="FCCLA Colors">
      <a:dk1>
        <a:sysClr val="windowText" lastClr="000000"/>
      </a:dk1>
      <a:lt1>
        <a:sysClr val="window" lastClr="FFFFFF"/>
      </a:lt1>
      <a:dk2>
        <a:srgbClr val="EF3E42"/>
      </a:dk2>
      <a:lt2>
        <a:srgbClr val="FFFFFF"/>
      </a:lt2>
      <a:accent1>
        <a:srgbClr val="EF3E42"/>
      </a:accent1>
      <a:accent2>
        <a:srgbClr val="8A0B0E"/>
      </a:accent2>
      <a:accent3>
        <a:srgbClr val="A5A5A5"/>
      </a:accent3>
      <a:accent4>
        <a:srgbClr val="595959"/>
      </a:accent4>
      <a:accent5>
        <a:srgbClr val="7F7F7F"/>
      </a:accent5>
      <a:accent6>
        <a:srgbClr val="F2F2F2"/>
      </a:accent6>
      <a:hlink>
        <a:srgbClr val="BFBFBF"/>
      </a:hlink>
      <a:folHlink>
        <a:srgbClr val="BFBFBF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1153</Words>
  <Application>Microsoft Office PowerPoint</Application>
  <PresentationFormat>On-screen Show (16:9)</PresentationFormat>
  <Paragraphs>127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Open Sans</vt:lpstr>
      <vt:lpstr>Merriweather</vt:lpstr>
      <vt:lpstr>Wingdings</vt:lpstr>
      <vt:lpstr>Arial Black</vt:lpstr>
      <vt:lpstr>Emilia template</vt:lpstr>
      <vt:lpstr>Speak Out for FCCLA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We’re Going:</vt:lpstr>
      <vt:lpstr>How We’ll Get There:</vt:lpstr>
      <vt:lpstr>PowerPoint Presentation</vt:lpstr>
      <vt:lpstr>The critical thinking process</vt:lpstr>
      <vt:lpstr>Step One: Knowledge</vt:lpstr>
      <vt:lpstr>Step Two: Comprehension</vt:lpstr>
      <vt:lpstr>Step Three: Application</vt:lpstr>
      <vt:lpstr>Step Four: Analyze</vt:lpstr>
      <vt:lpstr>Step Five: Synthesis</vt:lpstr>
      <vt:lpstr>Step Six: Take Action</vt:lpstr>
      <vt:lpstr>PowerPoint Presentation</vt:lpstr>
      <vt:lpstr>The Critical Thinking Process and the FCCLA Planning Process</vt:lpstr>
      <vt:lpstr>PowerPoint Presentation</vt:lpstr>
      <vt:lpstr>PowerPoint Presentation</vt:lpstr>
      <vt:lpstr>PowerPoint Presentation</vt:lpstr>
      <vt:lpstr>PowerPoint Presentation</vt:lpstr>
      <vt:lpstr>Speak Out for FCCLA</vt:lpstr>
      <vt:lpstr>PowerPoint Presentation</vt:lpstr>
      <vt:lpstr>PowerPoint Presentation</vt:lpstr>
      <vt:lpstr>PowerPoint Presentation</vt:lpstr>
      <vt:lpstr>In Summary…</vt:lpstr>
      <vt:lpstr>PowerPoint Presentation</vt:lpstr>
      <vt:lpstr>Which topics interest you?</vt:lpstr>
      <vt:lpstr>What goal do you want to achieve within a topic?</vt:lpstr>
      <vt:lpstr>What goal do you want to achieve within a topic?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Ashley Pournaras</dc:creator>
  <cp:lastModifiedBy>Bcarpenter</cp:lastModifiedBy>
  <cp:revision>51</cp:revision>
  <dcterms:modified xsi:type="dcterms:W3CDTF">2019-08-03T17:15:15Z</dcterms:modified>
</cp:coreProperties>
</file>